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2.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4.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5.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02" r:id="rId2"/>
    <p:sldMasterId id="2147483720" r:id="rId3"/>
    <p:sldMasterId id="2147483738" r:id="rId4"/>
    <p:sldMasterId id="2147483753" r:id="rId5"/>
    <p:sldMasterId id="2147483760" r:id="rId6"/>
    <p:sldMasterId id="2147483779" r:id="rId7"/>
    <p:sldMasterId id="2147483791" r:id="rId8"/>
    <p:sldMasterId id="2147483803" r:id="rId9"/>
    <p:sldMasterId id="2147483836" r:id="rId10"/>
    <p:sldMasterId id="2147483854" r:id="rId11"/>
    <p:sldMasterId id="2147483872" r:id="rId12"/>
    <p:sldMasterId id="2147483887" r:id="rId13"/>
    <p:sldMasterId id="2147483894" r:id="rId14"/>
    <p:sldMasterId id="2147483913" r:id="rId15"/>
    <p:sldMasterId id="2147483925" r:id="rId16"/>
  </p:sldMasterIdLst>
  <p:notesMasterIdLst>
    <p:notesMasterId r:id="rId42"/>
  </p:notesMasterIdLst>
  <p:sldIdLst>
    <p:sldId id="262" r:id="rId17"/>
    <p:sldId id="263" r:id="rId18"/>
    <p:sldId id="258" r:id="rId19"/>
    <p:sldId id="259" r:id="rId20"/>
    <p:sldId id="260" r:id="rId21"/>
    <p:sldId id="261" r:id="rId22"/>
    <p:sldId id="265" r:id="rId23"/>
    <p:sldId id="271" r:id="rId24"/>
    <p:sldId id="272" r:id="rId25"/>
    <p:sldId id="273" r:id="rId26"/>
    <p:sldId id="274" r:id="rId27"/>
    <p:sldId id="275" r:id="rId28"/>
    <p:sldId id="276" r:id="rId29"/>
    <p:sldId id="277" r:id="rId30"/>
    <p:sldId id="278" r:id="rId31"/>
    <p:sldId id="266" r:id="rId32"/>
    <p:sldId id="282" r:id="rId33"/>
    <p:sldId id="283" r:id="rId34"/>
    <p:sldId id="279" r:id="rId35"/>
    <p:sldId id="284" r:id="rId36"/>
    <p:sldId id="267" r:id="rId37"/>
    <p:sldId id="256" r:id="rId38"/>
    <p:sldId id="270" r:id="rId39"/>
    <p:sldId id="257" r:id="rId40"/>
    <p:sldId id="28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67E399-034A-4B2A-92D1-DED99C2F1BF6}">
          <p14:sldIdLst>
            <p14:sldId id="262"/>
            <p14:sldId id="263"/>
          </p14:sldIdLst>
        </p14:section>
        <p14:section name="Content" id="{ED0D03D8-025F-49DF-8C61-8D882A94628C}">
          <p14:sldIdLst>
            <p14:sldId id="258"/>
            <p14:sldId id="259"/>
            <p14:sldId id="260"/>
            <p14:sldId id="261"/>
            <p14:sldId id="265"/>
            <p14:sldId id="271"/>
            <p14:sldId id="272"/>
            <p14:sldId id="273"/>
            <p14:sldId id="274"/>
            <p14:sldId id="275"/>
            <p14:sldId id="276"/>
            <p14:sldId id="277"/>
            <p14:sldId id="278"/>
            <p14:sldId id="266"/>
            <p14:sldId id="282"/>
            <p14:sldId id="283"/>
            <p14:sldId id="279"/>
            <p14:sldId id="284"/>
            <p14:sldId id="267"/>
            <p14:sldId id="256"/>
            <p14:sldId id="270"/>
            <p14:sldId id="257"/>
          </p14:sldIdLst>
        </p14:section>
        <p14:section name="Exit" id="{C0F6314B-CCE5-4249-A3E9-EC37351625A0}">
          <p14:sldIdLst>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2" autoAdjust="0"/>
    <p:restoredTop sz="94660"/>
  </p:normalViewPr>
  <p:slideViewPr>
    <p:cSldViewPr snapToGrid="0">
      <p:cViewPr varScale="1">
        <p:scale>
          <a:sx n="108" d="100"/>
          <a:sy n="108" d="100"/>
        </p:scale>
        <p:origin x="88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80AD1-A117-4418-9C5D-E050F2BDA638}" type="datetimeFigureOut">
              <a:rPr lang="en-US" smtClean="0"/>
              <a:t>10/16/2016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E42FF6-F9CF-469B-9427-9A86BEFD5896}" type="slidenum">
              <a:rPr lang="en-US" smtClean="0"/>
              <a:t>‹#›</a:t>
            </a:fld>
            <a:endParaRPr lang="en-US"/>
          </a:p>
        </p:txBody>
      </p:sp>
    </p:spTree>
    <p:extLst>
      <p:ext uri="{BB962C8B-B14F-4D97-AF65-F5344CB8AC3E}">
        <p14:creationId xmlns:p14="http://schemas.microsoft.com/office/powerpoint/2010/main" val="4292194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409641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13</a:t>
            </a:fld>
            <a:endParaRPr lang="en-US"/>
          </a:p>
        </p:txBody>
      </p:sp>
    </p:spTree>
    <p:extLst>
      <p:ext uri="{BB962C8B-B14F-4D97-AF65-F5344CB8AC3E}">
        <p14:creationId xmlns:p14="http://schemas.microsoft.com/office/powerpoint/2010/main" val="1121276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14</a:t>
            </a:fld>
            <a:endParaRPr lang="en-US"/>
          </a:p>
        </p:txBody>
      </p:sp>
    </p:spTree>
    <p:extLst>
      <p:ext uri="{BB962C8B-B14F-4D97-AF65-F5344CB8AC3E}">
        <p14:creationId xmlns:p14="http://schemas.microsoft.com/office/powerpoint/2010/main" val="1096420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979234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4198781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3898784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671292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923444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2134683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2879017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267859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220093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20619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93204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8</a:t>
            </a:fld>
            <a:endParaRPr lang="en-US"/>
          </a:p>
        </p:txBody>
      </p:sp>
    </p:spTree>
    <p:extLst>
      <p:ext uri="{BB962C8B-B14F-4D97-AF65-F5344CB8AC3E}">
        <p14:creationId xmlns:p14="http://schemas.microsoft.com/office/powerpoint/2010/main" val="745043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9</a:t>
            </a:fld>
            <a:endParaRPr lang="en-US"/>
          </a:p>
        </p:txBody>
      </p:sp>
    </p:spTree>
    <p:extLst>
      <p:ext uri="{BB962C8B-B14F-4D97-AF65-F5344CB8AC3E}">
        <p14:creationId xmlns:p14="http://schemas.microsoft.com/office/powerpoint/2010/main" val="2165793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10</a:t>
            </a:fld>
            <a:endParaRPr lang="en-US"/>
          </a:p>
        </p:txBody>
      </p:sp>
    </p:spTree>
    <p:extLst>
      <p:ext uri="{BB962C8B-B14F-4D97-AF65-F5344CB8AC3E}">
        <p14:creationId xmlns:p14="http://schemas.microsoft.com/office/powerpoint/2010/main" val="1620556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AutoNum type="arabicParenR"/>
            </a:pPr>
            <a:endParaRPr lang="en-US" dirty="0"/>
          </a:p>
        </p:txBody>
      </p:sp>
      <p:sp>
        <p:nvSpPr>
          <p:cNvPr id="4" name="Slide Number Placeholder 3"/>
          <p:cNvSpPr>
            <a:spLocks noGrp="1"/>
          </p:cNvSpPr>
          <p:nvPr>
            <p:ph type="sldNum" sz="quarter" idx="10"/>
          </p:nvPr>
        </p:nvSpPr>
        <p:spPr/>
        <p:txBody>
          <a:bodyPr/>
          <a:lstStyle/>
          <a:p>
            <a:fld id="{D9EE0A23-EEE7-493A-8809-0507CBE6600B}" type="slidenum">
              <a:rPr lang="en-US" smtClean="0"/>
              <a:t>11</a:t>
            </a:fld>
            <a:endParaRPr lang="en-US"/>
          </a:p>
        </p:txBody>
      </p:sp>
    </p:spTree>
    <p:extLst>
      <p:ext uri="{BB962C8B-B14F-4D97-AF65-F5344CB8AC3E}">
        <p14:creationId xmlns:p14="http://schemas.microsoft.com/office/powerpoint/2010/main" val="29794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NOTE: MUST BE IN the same REGION</a:t>
            </a:r>
          </a:p>
        </p:txBody>
      </p:sp>
      <p:sp>
        <p:nvSpPr>
          <p:cNvPr id="4" name="Slide Number Placeholder 3"/>
          <p:cNvSpPr>
            <a:spLocks noGrp="1"/>
          </p:cNvSpPr>
          <p:nvPr>
            <p:ph type="sldNum" sz="quarter" idx="10"/>
          </p:nvPr>
        </p:nvSpPr>
        <p:spPr/>
        <p:txBody>
          <a:bodyPr/>
          <a:lstStyle/>
          <a:p>
            <a:fld id="{D9EE0A23-EEE7-493A-8809-0507CBE6600B}" type="slidenum">
              <a:rPr lang="en-US" smtClean="0"/>
              <a:t>12</a:t>
            </a:fld>
            <a:endParaRPr lang="en-US"/>
          </a:p>
        </p:txBody>
      </p:sp>
    </p:spTree>
    <p:extLst>
      <p:ext uri="{BB962C8B-B14F-4D97-AF65-F5344CB8AC3E}">
        <p14:creationId xmlns:p14="http://schemas.microsoft.com/office/powerpoint/2010/main" val="190705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9.xml"/><Relationship Id="rId5" Type="http://schemas.openxmlformats.org/officeDocument/2006/relationships/image" Target="../media/image30.png"/><Relationship Id="rId4" Type="http://schemas.microsoft.com/office/2007/relationships/hdphoto" Target="../media/hdphoto1.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Master" Target="../slideMasters/slideMaster9.xml"/><Relationship Id="rId4" Type="http://schemas.openxmlformats.org/officeDocument/2006/relationships/image" Target="../media/image35.png"/></Relationships>
</file>

<file path=ppt/slideLayouts/_rels/slideLayout1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Master" Target="../slideMasters/slideMaster9.xml"/><Relationship Id="rId4" Type="http://schemas.openxmlformats.org/officeDocument/2006/relationships/image" Target="../media/image35.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0.xml"/><Relationship Id="rId4" Type="http://schemas.openxmlformats.org/officeDocument/2006/relationships/image" Target="../media/image11.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1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1.xml"/><Relationship Id="rId4" Type="http://schemas.openxmlformats.org/officeDocument/2006/relationships/image" Target="../media/image11.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1.xml"/><Relationship Id="rId4" Type="http://schemas.openxmlformats.org/officeDocument/2006/relationships/image" Target="../media/image1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4436363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1835278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0916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504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359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649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634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4276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05664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6454444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395612851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2775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329495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29525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47589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09702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29085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585796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7414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874968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24327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2433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86497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9230314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579724416"/>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801293709"/>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145322"/>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1929165"/>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4216321835"/>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0135900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66308575"/>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575001725"/>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713749450"/>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844293602"/>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73964841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83749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33989895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455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9930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432709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432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65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7269314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330799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51855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57806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9434416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4961193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1126191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0731962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1917316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72676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4307996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2435279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48553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45769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08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416496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472626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4979525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63016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656167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20565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6084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65500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785395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9D5DD2F0-4B2F-48F1-A81A-07B79D1FA267}" type="datetimeFigureOut">
              <a:rPr lang="en-US" smtClean="0">
                <a:solidFill>
                  <a:srgbClr val="FFFFFF"/>
                </a:solidFill>
              </a:rPr>
              <a:pPr/>
              <a:t>10/16/2016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5E195DC1-E1A7-49D6-A7D2-8A8305E9C60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515323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21487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07348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Interior3">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p:cNvSpPr>
            <a:spLocks/>
          </p:cNvSpPr>
          <p:nvPr/>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23" name="Content Placeholder 2"/>
          <p:cNvSpPr>
            <a:spLocks noGrp="1"/>
          </p:cNvSpPr>
          <p:nvPr>
            <p:ph idx="1" hasCustomPrompt="1"/>
          </p:nvPr>
        </p:nvSpPr>
        <p:spPr>
          <a:xfrm>
            <a:off x="0" y="1237240"/>
            <a:ext cx="6096000" cy="2441438"/>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29" indent="-457101">
              <a:spcBef>
                <a:spcPts val="1333"/>
              </a:spcBef>
              <a:buFont typeface="Arial" panose="020B0604020202020204" pitchFamily="34" charset="0"/>
              <a:buChar char="•"/>
              <a:defRPr sz="3200">
                <a:solidFill>
                  <a:schemeClr val="bg2"/>
                </a:solidFill>
                <a:latin typeface="Segoe UI Light"/>
                <a:cs typeface="Segoe UI Light"/>
              </a:defRPr>
            </a:lvl2pPr>
            <a:lvl3pPr marL="1218935">
              <a:spcBef>
                <a:spcPts val="1333"/>
              </a:spcBef>
              <a:buFont typeface="Arial"/>
              <a:buChar char="•"/>
              <a:defRPr sz="2932">
                <a:solidFill>
                  <a:schemeClr val="bg2"/>
                </a:solidFill>
                <a:latin typeface="Segoe UI Light"/>
                <a:cs typeface="Segoe UI Light"/>
              </a:defRPr>
            </a:lvl3pPr>
            <a:lvl4pPr marL="1706509">
              <a:spcBef>
                <a:spcPts val="1333"/>
              </a:spcBef>
              <a:buFont typeface="Arial"/>
              <a:buChar char="•"/>
              <a:defRPr sz="2666" baseline="0">
                <a:solidFill>
                  <a:schemeClr val="bg2"/>
                </a:solidFill>
                <a:latin typeface="Segoe UI Light"/>
                <a:cs typeface="Segoe UI Light"/>
              </a:defRPr>
            </a:lvl4pPr>
            <a:lvl5pPr marL="1950296" indent="243787">
              <a:spcBef>
                <a:spcPts val="1333"/>
              </a:spcBef>
              <a:buFont typeface="Arial"/>
              <a:buChar char="•"/>
              <a:tabLst>
                <a:tab pos="2135254" algn="l"/>
              </a:tabLst>
              <a:defRPr sz="2400"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4" name="Content Placeholder 2"/>
          <p:cNvSpPr>
            <a:spLocks noGrp="1"/>
          </p:cNvSpPr>
          <p:nvPr>
            <p:ph idx="10" hasCustomPrompt="1"/>
          </p:nvPr>
        </p:nvSpPr>
        <p:spPr>
          <a:xfrm>
            <a:off x="6096000" y="1229910"/>
            <a:ext cx="6096000" cy="2441438"/>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29" indent="-457101">
              <a:spcBef>
                <a:spcPts val="1333"/>
              </a:spcBef>
              <a:buFont typeface="Arial" panose="020B0604020202020204" pitchFamily="34" charset="0"/>
              <a:buChar char="•"/>
              <a:defRPr sz="3200">
                <a:solidFill>
                  <a:schemeClr val="bg2"/>
                </a:solidFill>
                <a:latin typeface="Segoe UI Light"/>
                <a:cs typeface="Segoe UI Light"/>
              </a:defRPr>
            </a:lvl2pPr>
            <a:lvl3pPr marL="1218935">
              <a:spcBef>
                <a:spcPts val="1333"/>
              </a:spcBef>
              <a:buFont typeface="Arial"/>
              <a:buChar char="•"/>
              <a:defRPr sz="2932">
                <a:solidFill>
                  <a:schemeClr val="bg2"/>
                </a:solidFill>
                <a:latin typeface="Segoe UI Light"/>
                <a:cs typeface="Segoe UI Light"/>
              </a:defRPr>
            </a:lvl3pPr>
            <a:lvl4pPr marL="1706509">
              <a:spcBef>
                <a:spcPts val="1333"/>
              </a:spcBef>
              <a:buFont typeface="Arial"/>
              <a:buChar char="•"/>
              <a:defRPr sz="2666" baseline="0">
                <a:solidFill>
                  <a:schemeClr val="bg2"/>
                </a:solidFill>
                <a:latin typeface="Segoe UI Light"/>
                <a:cs typeface="Segoe UI Light"/>
              </a:defRPr>
            </a:lvl4pPr>
            <a:lvl5pPr marL="1950296" indent="243787">
              <a:spcBef>
                <a:spcPts val="1333"/>
              </a:spcBef>
              <a:buFont typeface="Arial"/>
              <a:buChar char="•"/>
              <a:tabLst>
                <a:tab pos="2135254" algn="l"/>
              </a:tabLst>
              <a:defRPr sz="2400"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6036" y="180093"/>
            <a:ext cx="537920" cy="851708"/>
          </a:xfrm>
          <a:prstGeom prst="rect">
            <a:avLst/>
          </a:prstGeom>
        </p:spPr>
      </p:pic>
      <p:sp>
        <p:nvSpPr>
          <p:cNvPr id="13" name="Title 1"/>
          <p:cNvSpPr>
            <a:spLocks noGrp="1" noChangeAspect="1"/>
          </p:cNvSpPr>
          <p:nvPr>
            <p:ph type="title"/>
          </p:nvPr>
        </p:nvSpPr>
        <p:spPr>
          <a:xfrm>
            <a:off x="139022" y="-2"/>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endParaRPr lang="en-US" dirty="0"/>
          </a:p>
        </p:txBody>
      </p:sp>
      <p:grpSp>
        <p:nvGrpSpPr>
          <p:cNvPr id="14" name="Group 13"/>
          <p:cNvGrpSpPr/>
          <p:nvPr/>
        </p:nvGrpSpPr>
        <p:grpSpPr>
          <a:xfrm>
            <a:off x="-6096" y="6228903"/>
            <a:ext cx="12204192" cy="629102"/>
            <a:chOff x="-4572" y="4671674"/>
            <a:chExt cx="9153144" cy="471826"/>
          </a:xfrm>
          <a:solidFill>
            <a:schemeClr val="tx2"/>
          </a:solidFill>
        </p:grpSpPr>
        <p:sp>
          <p:nvSpPr>
            <p:cNvPr id="15" name="Rectangle 14"/>
            <p:cNvSpPr>
              <a:spLocks/>
            </p:cNvSpPr>
            <p:nvPr/>
          </p:nvSpPr>
          <p:spPr>
            <a:xfrm>
              <a:off x="-4572" y="4671674"/>
              <a:ext cx="9153144" cy="471826"/>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16" name="TextBox 15"/>
            <p:cNvSpPr txBox="1"/>
            <p:nvPr/>
          </p:nvSpPr>
          <p:spPr>
            <a:xfrm>
              <a:off x="198582" y="4846032"/>
              <a:ext cx="1263650" cy="125563"/>
            </a:xfrm>
            <a:prstGeom prst="rect">
              <a:avLst/>
            </a:prstGeom>
            <a:grp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pic>
          <p:nvPicPr>
            <p:cNvPr id="18" name="Picture 17" descr="MSFT_logo_rgb_C-Wht.png"/>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8020979" y="4719627"/>
              <a:ext cx="1022096" cy="375920"/>
            </a:xfrm>
            <a:prstGeom prst="rect">
              <a:avLst/>
            </a:prstGeom>
            <a:grpFill/>
          </p:spPr>
        </p:pic>
      </p:grpSp>
    </p:spTree>
    <p:extLst>
      <p:ext uri="{BB962C8B-B14F-4D97-AF65-F5344CB8AC3E}">
        <p14:creationId xmlns:p14="http://schemas.microsoft.com/office/powerpoint/2010/main" val="9786732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Interior1">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a:spLocks/>
          </p:cNvSpPr>
          <p:nvPr/>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13" name="Content Placeholder 2"/>
          <p:cNvSpPr>
            <a:spLocks noGrp="1"/>
          </p:cNvSpPr>
          <p:nvPr>
            <p:ph idx="1" hasCustomPrompt="1"/>
          </p:nvPr>
        </p:nvSpPr>
        <p:spPr>
          <a:xfrm>
            <a:off x="0" y="1237240"/>
            <a:ext cx="12192000" cy="2441438"/>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29" indent="-457101">
              <a:spcBef>
                <a:spcPts val="1333"/>
              </a:spcBef>
              <a:buFont typeface="Arial" panose="020B0604020202020204" pitchFamily="34" charset="0"/>
              <a:buChar char="•"/>
              <a:defRPr sz="3200">
                <a:solidFill>
                  <a:schemeClr val="bg2"/>
                </a:solidFill>
                <a:latin typeface="Segoe UI Light"/>
                <a:cs typeface="Segoe UI Light"/>
              </a:defRPr>
            </a:lvl2pPr>
            <a:lvl3pPr marL="1218935">
              <a:spcBef>
                <a:spcPts val="1333"/>
              </a:spcBef>
              <a:buFont typeface="Arial"/>
              <a:buChar char="•"/>
              <a:defRPr sz="2932">
                <a:solidFill>
                  <a:schemeClr val="bg2"/>
                </a:solidFill>
                <a:latin typeface="Segoe UI Light"/>
                <a:cs typeface="Segoe UI Light"/>
              </a:defRPr>
            </a:lvl3pPr>
            <a:lvl4pPr marL="1706509">
              <a:spcBef>
                <a:spcPts val="1333"/>
              </a:spcBef>
              <a:buFont typeface="Arial"/>
              <a:buChar char="•"/>
              <a:defRPr sz="2666" baseline="0">
                <a:solidFill>
                  <a:schemeClr val="bg2"/>
                </a:solidFill>
                <a:latin typeface="Segoe UI Light"/>
                <a:cs typeface="Segoe UI Light"/>
              </a:defRPr>
            </a:lvl4pPr>
            <a:lvl5pPr marL="1950296" indent="243787">
              <a:spcBef>
                <a:spcPts val="1333"/>
              </a:spcBef>
              <a:buFont typeface="Arial"/>
              <a:buChar char="•"/>
              <a:tabLst>
                <a:tab pos="2135254" algn="l"/>
              </a:tabLst>
              <a:defRPr sz="2400"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6036" y="180093"/>
            <a:ext cx="537920" cy="851708"/>
          </a:xfrm>
          <a:prstGeom prst="rect">
            <a:avLst/>
          </a:prstGeom>
        </p:spPr>
      </p:pic>
      <p:sp>
        <p:nvSpPr>
          <p:cNvPr id="20" name="Title 1"/>
          <p:cNvSpPr>
            <a:spLocks noGrp="1" noChangeAspect="1"/>
          </p:cNvSpPr>
          <p:nvPr>
            <p:ph type="title"/>
          </p:nvPr>
        </p:nvSpPr>
        <p:spPr>
          <a:xfrm>
            <a:off x="139022" y="-2"/>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endParaRPr lang="en-US" dirty="0"/>
          </a:p>
        </p:txBody>
      </p:sp>
      <p:grpSp>
        <p:nvGrpSpPr>
          <p:cNvPr id="23" name="Group 22"/>
          <p:cNvGrpSpPr/>
          <p:nvPr/>
        </p:nvGrpSpPr>
        <p:grpSpPr>
          <a:xfrm>
            <a:off x="-6096" y="6228903"/>
            <a:ext cx="12204192" cy="629102"/>
            <a:chOff x="-4572" y="4671674"/>
            <a:chExt cx="9153144" cy="471826"/>
          </a:xfrm>
          <a:solidFill>
            <a:schemeClr val="tx2"/>
          </a:solidFill>
        </p:grpSpPr>
        <p:sp>
          <p:nvSpPr>
            <p:cNvPr id="25" name="Rectangle 24"/>
            <p:cNvSpPr>
              <a:spLocks/>
            </p:cNvSpPr>
            <p:nvPr/>
          </p:nvSpPr>
          <p:spPr>
            <a:xfrm>
              <a:off x="-4572" y="4671674"/>
              <a:ext cx="9153144" cy="471826"/>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26" name="TextBox 25"/>
            <p:cNvSpPr txBox="1"/>
            <p:nvPr/>
          </p:nvSpPr>
          <p:spPr>
            <a:xfrm>
              <a:off x="198582" y="4846032"/>
              <a:ext cx="1263650" cy="125563"/>
            </a:xfrm>
            <a:prstGeom prst="rect">
              <a:avLst/>
            </a:prstGeom>
            <a:grp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pic>
          <p:nvPicPr>
            <p:cNvPr id="27" name="Picture 26" descr="MSFT_logo_rgb_C-Wht.png"/>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8020979" y="4719627"/>
              <a:ext cx="1022096" cy="375920"/>
            </a:xfrm>
            <a:prstGeom prst="rect">
              <a:avLst/>
            </a:prstGeom>
            <a:grpFill/>
          </p:spPr>
        </p:pic>
      </p:grpSp>
    </p:spTree>
    <p:extLst>
      <p:ext uri="{BB962C8B-B14F-4D97-AF65-F5344CB8AC3E}">
        <p14:creationId xmlns:p14="http://schemas.microsoft.com/office/powerpoint/2010/main" val="176219711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53899230"/>
      </p:ext>
    </p:extLst>
  </p:cSld>
  <p:clrMapOvr>
    <a:masterClrMapping/>
  </p:clrMapOvr>
  <p:transition>
    <p:fade/>
  </p:transition>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32542818"/>
      </p:ext>
    </p:extLst>
  </p:cSld>
  <p:clrMapOvr>
    <a:masterClrMapping/>
  </p:clrMapOvr>
  <p:transition spd="slow">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70082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3180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0164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7074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510125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20090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65188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470749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57409739"/>
      </p:ext>
    </p:extLst>
  </p:cSld>
  <p:clrMapOvr>
    <a:masterClrMapping/>
  </p:clrMapOvr>
  <p:transition spd="slow">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01604374"/>
      </p:ext>
    </p:extLst>
  </p:cSld>
  <p:clrMapOvr>
    <a:masterClrMapping/>
  </p:clrMapOvr>
  <p:transition spd="slow">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489867699"/>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65962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2017527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81318052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5824184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3092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778922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504283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19293882"/>
      </p:ext>
    </p:extLst>
  </p:cSld>
  <p:clrMapOvr>
    <a:masterClrMapping/>
  </p:clrMapOvr>
  <p:transition spd="slow">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00259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417463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7315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42845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903683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94974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1574793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17275910"/>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05643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61892567"/>
      </p:ext>
    </p:extLst>
  </p:cSld>
  <p:clrMapOvr>
    <a:masterClrMapping/>
  </p:clrMapOvr>
  <p:transition spd="slow">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2142030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53853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97391931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20352665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4985779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05274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52407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204307303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179860349"/>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0622799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217228954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95435318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a:t>Edit Master text styles</a:t>
            </a:r>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19804279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a:t>Click to edit Master title style</a:t>
            </a:r>
            <a:endParaRPr lang="en-US" dirty="0"/>
          </a:p>
        </p:txBody>
      </p:sp>
      <p:sp>
        <p:nvSpPr>
          <p:cNvPr id="7" name="TextBox 6"/>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55266656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a:t>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a:t>Click to edit Master title style</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58374280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690237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7416888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275894"/>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799805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170626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023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2244257"/>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05032554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63535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99138441"/>
      </p:ext>
    </p:extLst>
  </p:cSld>
  <p:clrMapOvr>
    <a:masterClrMapping/>
  </p:clrMapOvr>
  <p:transition spd="slow">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10665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4993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00189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17538005"/>
      </p:ext>
    </p:extLst>
  </p:cSld>
  <p:clrMapOvr>
    <a:masterClrMapping/>
  </p:clrMapOvr>
  <p:transition spd="slow">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49984063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353041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67231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7980617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473893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180327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56344323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54524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448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521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599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0052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615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3015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55576099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421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44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1793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524666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21614726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64360826"/>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531527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647046"/>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46550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4206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92920933"/>
      </p:ext>
    </p:extLst>
  </p:cSld>
  <p:clrMapOvr>
    <a:masterClrMapping/>
  </p:clrMapOvr>
  <p:transition>
    <p:fade/>
  </p:transition>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65879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84577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090825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499001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7990192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92614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19691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332679839"/>
      </p:ext>
    </p:extLst>
  </p:cSld>
  <p:clrMapOvr>
    <a:masterClrMapping/>
  </p:clrMapOvr>
  <p:transition>
    <p:fade/>
  </p:transition>
  <p:hf sldNum="0" hdr="0" dt="0"/>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2603515925"/>
      </p:ext>
    </p:extLst>
  </p:cSld>
  <p:clrMapOvr>
    <a:masterClrMapping/>
  </p:clrMapOvr>
  <p:transition>
    <p:fade/>
  </p:transition>
  <p:hf sldNum="0" hdr="0" dt="0"/>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730212"/>
      </p:ext>
    </p:extLst>
  </p:cSld>
  <p:clrMapOvr>
    <a:masterClrMapping/>
  </p:clrMapOvr>
  <p:transition>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08662210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62008640"/>
      </p:ext>
    </p:extLst>
  </p:cSld>
  <p:clrMapOvr>
    <a:masterClrMapping/>
  </p:clrMapOvr>
  <p:transition>
    <p:fade/>
  </p:transition>
  <p:hf sldNum="0" hdr="0" dt="0"/>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2793769772"/>
      </p:ext>
    </p:extLst>
  </p:cSld>
  <p:clrMapOvr>
    <a:masterClrMapping/>
  </p:clrMapOvr>
  <p:transition>
    <p:fade/>
  </p:transition>
  <p:hf sldNum="0" hdr="0" dt="0"/>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849471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7465270"/>
      </p:ext>
    </p:extLst>
  </p:cSld>
  <p:clrMapOvr>
    <a:masterClrMapping/>
  </p:clrMapOvr>
  <p:transition>
    <p:fade/>
  </p:transition>
  <p:hf sldNum="0" hdr="0" dt="0"/>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3235423893"/>
      </p:ext>
    </p:extLst>
  </p:cSld>
  <p:clrMapOvr>
    <a:masterClrMapping/>
  </p:clrMapOvr>
  <p:transition>
    <p:fade/>
  </p:transition>
  <p:hf sldNum="0" hdr="0" dt="0"/>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2348626645"/>
      </p:ext>
    </p:extLst>
  </p:cSld>
  <p:clrMapOvr>
    <a:masterClrMapping/>
  </p:clrMapOvr>
  <p:transition>
    <p:fade/>
  </p:transition>
  <p:hf sldNum="0" hdr="0" dt="0"/>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2956194720"/>
      </p:ext>
    </p:extLst>
  </p:cSld>
  <p:clrMapOvr>
    <a:masterClrMapping/>
  </p:clrMapOvr>
  <p:transition>
    <p:fade/>
  </p:transition>
  <p:hf sldNum="0" hdr="0" dt="0"/>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099404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4124281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ured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312111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ured Blank Al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832942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ured Blank Light">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456131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29322950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55379273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ll to Actio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Edit Master text styles</a:t>
            </a:r>
          </a:p>
        </p:txBody>
      </p:sp>
    </p:spTree>
    <p:extLst>
      <p:ext uri="{BB962C8B-B14F-4D97-AF65-F5344CB8AC3E}">
        <p14:creationId xmlns:p14="http://schemas.microsoft.com/office/powerpoint/2010/main" val="16074243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94721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0286823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97968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77930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028699"/>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92688970"/>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4965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34804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64105858"/>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61860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9760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063290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42088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46128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89282241"/>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3572066"/>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80657471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99138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9177806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094811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18890047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088927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018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9748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9276037"/>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69311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5944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969643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884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80766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71668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25123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212477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1348364"/>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67805563"/>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1852632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142049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8026422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1063181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85852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6762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23767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910383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31556806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097493308"/>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7715522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a:t>Edit Master text styles</a:t>
            </a:r>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20743682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a:t>Click to edit Master title style</a:t>
            </a:r>
            <a:endParaRPr lang="en-US" dirty="0"/>
          </a:p>
        </p:txBody>
      </p:sp>
      <p:sp>
        <p:nvSpPr>
          <p:cNvPr id="7" name="TextBox 6"/>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361571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a:t>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a:t>Click to edit Master title style</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80716406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031278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4248254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75067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826194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69954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89593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225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8756747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2112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70839001"/>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15801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77052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58558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8918610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1926506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783722484"/>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48129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13977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0399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356648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9646247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4251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831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945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641775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theme" Target="../theme/theme10.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image" Target="../media/image12.png"/><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theme" Target="../theme/theme11.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19" Type="http://schemas.openxmlformats.org/officeDocument/2006/relationships/image" Target="../media/image12.png"/><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theme" Target="../theme/theme1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14.xml"/><Relationship Id="rId7" Type="http://schemas.openxmlformats.org/officeDocument/2006/relationships/theme" Target="../theme/theme13.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5" Type="http://schemas.openxmlformats.org/officeDocument/2006/relationships/slideLayout" Target="../slideLayouts/slideLayout216.xml"/><Relationship Id="rId4" Type="http://schemas.openxmlformats.org/officeDocument/2006/relationships/slideLayout" Target="../slideLayouts/slideLayout21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image" Target="../media/image12.png"/><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19" Type="http://schemas.openxmlformats.org/officeDocument/2006/relationships/theme" Target="../theme/theme14.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image" Target="../media/image12.png"/><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theme" Target="../theme/theme15.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image" Target="../media/image25.png"/><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theme" Target="../theme/theme16.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3.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12.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4.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7.xml"/><Relationship Id="rId7" Type="http://schemas.openxmlformats.org/officeDocument/2006/relationships/theme" Target="../theme/theme5.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image" Target="../media/image12.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theme" Target="../theme/theme6.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image" Target="../media/image12.png"/><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7.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25.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8.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34" Type="http://schemas.openxmlformats.org/officeDocument/2006/relationships/theme" Target="../theme/theme9.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837548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700" r:id="rId35"/>
    <p:sldLayoutId id="2147483660" r:id="rId36"/>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46280926"/>
      </p:ext>
    </p:extLst>
  </p:cSld>
  <p:clrMap bg1="dk1" tx1="lt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36868169"/>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322365084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60465627"/>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77216072"/>
      </p:ext>
    </p:extLst>
  </p:cSld>
  <p:clrMap bg1="dk1" tx1="lt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80574009"/>
      </p:ext>
    </p:extLst>
  </p:cSld>
  <p:clrMap bg1="dk1" tx1="lt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997180192"/>
      </p:ext>
    </p:extLst>
  </p:cSld>
  <p:clrMap bg1="dk1" tx1="lt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2752063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5640072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40466986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7661085"/>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3358630"/>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43542200"/>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1973674240"/>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35"/>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4260024807"/>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 id="2147483835" r:id="rId32"/>
    <p:sldLayoutId id="2147483937"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58.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5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58.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5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58.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Networking</a:t>
            </a:r>
          </a:p>
        </p:txBody>
      </p:sp>
      <p:sp>
        <p:nvSpPr>
          <p:cNvPr id="3" name="Text Placeholder 2"/>
          <p:cNvSpPr>
            <a:spLocks noGrp="1"/>
          </p:cNvSpPr>
          <p:nvPr>
            <p:ph type="body" sz="quarter" idx="10"/>
          </p:nvPr>
        </p:nvSpPr>
        <p:spPr/>
        <p:txBody>
          <a:bodyPr/>
          <a:lstStyle/>
          <a:p>
            <a:r>
              <a:rPr lang="en-US" sz="2800" dirty="0"/>
              <a:t>David Benedic</a:t>
            </a:r>
          </a:p>
          <a:p>
            <a:r>
              <a:rPr lang="en-US" sz="2800" dirty="0"/>
              <a:t>Cardinal Solutions Group</a:t>
            </a:r>
          </a:p>
        </p:txBody>
      </p:sp>
    </p:spTree>
    <p:extLst>
      <p:ext uri="{BB962C8B-B14F-4D97-AF65-F5344CB8AC3E}">
        <p14:creationId xmlns:p14="http://schemas.microsoft.com/office/powerpoint/2010/main" val="40686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a:t>
            </a:r>
            <a:r>
              <a:rPr lang="en-US" sz="4400" dirty="0"/>
              <a:t>ExpressRoute to ExpressRoute</a:t>
            </a:r>
            <a:br>
              <a:rPr lang="en-US" dirty="0"/>
            </a:br>
            <a:endParaRPr lang="en-US" b="1" dirty="0"/>
          </a:p>
        </p:txBody>
      </p:sp>
      <p:sp>
        <p:nvSpPr>
          <p:cNvPr id="24" name="Cloud 23"/>
          <p:cNvSpPr/>
          <p:nvPr/>
        </p:nvSpPr>
        <p:spPr bwMode="auto">
          <a:xfrm>
            <a:off x="573990" y="1842115"/>
            <a:ext cx="4844267" cy="2920206"/>
          </a:xfrm>
          <a:prstGeom prst="cloud">
            <a:avLst/>
          </a:prstGeom>
          <a:solidFill>
            <a:schemeClr val="accent6">
              <a:lumMod val="10000"/>
              <a:lumOff val="90000"/>
            </a:schemeClr>
          </a:solidFill>
          <a:ln w="3175">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Cloud 24"/>
          <p:cNvSpPr/>
          <p:nvPr/>
        </p:nvSpPr>
        <p:spPr bwMode="auto">
          <a:xfrm>
            <a:off x="7079987" y="1598765"/>
            <a:ext cx="4844267" cy="2920206"/>
          </a:xfrm>
          <a:prstGeom prst="cloud">
            <a:avLst/>
          </a:prstGeom>
          <a:solidFill>
            <a:schemeClr val="accent6">
              <a:lumMod val="10000"/>
              <a:lumOff val="90000"/>
            </a:schemeClr>
          </a:solidFill>
          <a:ln w="3175">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2185980"/>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2185980"/>
            <a:ext cx="1369001" cy="1687373"/>
          </a:xfrm>
          <a:prstGeom prst="rect">
            <a:avLst/>
          </a:prstGeom>
        </p:spPr>
      </p:pic>
      <p:sp>
        <p:nvSpPr>
          <p:cNvPr id="8" name="Rectangle 7"/>
          <p:cNvSpPr/>
          <p:nvPr/>
        </p:nvSpPr>
        <p:spPr bwMode="auto">
          <a:xfrm>
            <a:off x="1017326" y="3998327"/>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1942630"/>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1942630"/>
            <a:ext cx="1369001" cy="1687373"/>
          </a:xfrm>
          <a:prstGeom prst="rect">
            <a:avLst/>
          </a:prstGeom>
        </p:spPr>
      </p:pic>
      <p:sp>
        <p:nvSpPr>
          <p:cNvPr id="12" name="Rectangle 11"/>
          <p:cNvSpPr/>
          <p:nvPr/>
        </p:nvSpPr>
        <p:spPr bwMode="auto">
          <a:xfrm>
            <a:off x="7523322" y="3754977"/>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3" name="Rectangle 12"/>
          <p:cNvSpPr/>
          <p:nvPr/>
        </p:nvSpPr>
        <p:spPr bwMode="auto">
          <a:xfrm rot="16200000">
            <a:off x="4365629" y="3964700"/>
            <a:ext cx="391820" cy="2687072"/>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ASM ER Circuit</a:t>
            </a:r>
          </a:p>
        </p:txBody>
      </p:sp>
      <p:cxnSp>
        <p:nvCxnSpPr>
          <p:cNvPr id="16" name="Straight Arrow Connector 15"/>
          <p:cNvCxnSpPr>
            <a:stCxn id="13" idx="3"/>
            <a:endCxn id="22" idx="2"/>
          </p:cNvCxnSpPr>
          <p:nvPr/>
        </p:nvCxnSpPr>
        <p:spPr>
          <a:xfrm flipV="1">
            <a:off x="4561540" y="4066941"/>
            <a:ext cx="462688" cy="1045384"/>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loud 17"/>
          <p:cNvSpPr/>
          <p:nvPr/>
        </p:nvSpPr>
        <p:spPr bwMode="auto">
          <a:xfrm>
            <a:off x="3596077" y="5663229"/>
            <a:ext cx="4844267" cy="2920206"/>
          </a:xfrm>
          <a:prstGeom prst="cloud">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Freeform 14"/>
          <p:cNvSpPr>
            <a:spLocks noEditPoints="1"/>
          </p:cNvSpPr>
          <p:nvPr/>
        </p:nvSpPr>
        <p:spPr bwMode="auto">
          <a:xfrm>
            <a:off x="5618240" y="5504148"/>
            <a:ext cx="674046" cy="92120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6"/>
          <p:cNvSpPr>
            <a:spLocks noEditPoints="1"/>
          </p:cNvSpPr>
          <p:nvPr/>
        </p:nvSpPr>
        <p:spPr bwMode="auto">
          <a:xfrm>
            <a:off x="5905074" y="4831109"/>
            <a:ext cx="673079" cy="1594243"/>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Rectangle 18"/>
          <p:cNvSpPr/>
          <p:nvPr/>
        </p:nvSpPr>
        <p:spPr bwMode="auto">
          <a:xfrm rot="16200000">
            <a:off x="7695982" y="3983331"/>
            <a:ext cx="378048" cy="2631620"/>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ARM ER Circuit</a:t>
            </a:r>
          </a:p>
        </p:txBody>
      </p:sp>
      <p:cxnSp>
        <p:nvCxnSpPr>
          <p:cNvPr id="20" name="Straight Arrow Connector 19"/>
          <p:cNvCxnSpPr>
            <a:stCxn id="19" idx="3"/>
            <a:endCxn id="23" idx="2"/>
          </p:cNvCxnSpPr>
          <p:nvPr/>
        </p:nvCxnSpPr>
        <p:spPr>
          <a:xfrm flipH="1" flipV="1">
            <a:off x="7257248" y="4066943"/>
            <a:ext cx="627759" cy="1043175"/>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7"/>
          <p:cNvSpPr txBox="1"/>
          <p:nvPr/>
        </p:nvSpPr>
        <p:spPr bwMode="white">
          <a:xfrm>
            <a:off x="183375" y="6577110"/>
            <a:ext cx="336861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defRPr/>
            </a:pPr>
            <a:r>
              <a:rPr lang="en-US" sz="1028" spc="147" dirty="0">
                <a:gradFill>
                  <a:gsLst>
                    <a:gs pos="0">
                      <a:srgbClr val="FFFFFF">
                        <a:alpha val="50000"/>
                      </a:srgbClr>
                    </a:gs>
                    <a:gs pos="86000">
                      <a:srgbClr val="FFFFFF">
                        <a:alpha val="50000"/>
                      </a:srgbClr>
                    </a:gs>
                  </a:gsLst>
                  <a:lin ang="5400000" scaled="0"/>
                </a:gradFill>
              </a:rPr>
              <a:t>NDA Confidential - Royal Philips Electronics</a:t>
            </a:r>
          </a:p>
        </p:txBody>
      </p:sp>
      <p:sp>
        <p:nvSpPr>
          <p:cNvPr id="22" name="Rectangle 21"/>
          <p:cNvSpPr/>
          <p:nvPr/>
        </p:nvSpPr>
        <p:spPr bwMode="auto">
          <a:xfrm>
            <a:off x="463019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sp>
        <p:nvSpPr>
          <p:cNvPr id="23" name="Rectangle 22"/>
          <p:cNvSpPr/>
          <p:nvPr/>
        </p:nvSpPr>
        <p:spPr bwMode="auto">
          <a:xfrm>
            <a:off x="686321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cxnSp>
        <p:nvCxnSpPr>
          <p:cNvPr id="27" name="Straight Arrow Connector 26"/>
          <p:cNvCxnSpPr>
            <a:stCxn id="13" idx="2"/>
            <a:endCxn id="19" idx="0"/>
          </p:cNvCxnSpPr>
          <p:nvPr/>
        </p:nvCxnSpPr>
        <p:spPr>
          <a:xfrm flipV="1">
            <a:off x="5905075" y="5299141"/>
            <a:ext cx="664121" cy="9094"/>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2456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Single ExpressRoute Circuit</a:t>
            </a:r>
            <a:br>
              <a:rPr lang="en-US" dirty="0"/>
            </a:br>
            <a:endParaRPr lang="en-US" b="1" dirty="0"/>
          </a:p>
        </p:txBody>
      </p:sp>
      <p:sp>
        <p:nvSpPr>
          <p:cNvPr id="24" name="Cloud 23"/>
          <p:cNvSpPr/>
          <p:nvPr/>
        </p:nvSpPr>
        <p:spPr bwMode="auto">
          <a:xfrm>
            <a:off x="573990" y="1842115"/>
            <a:ext cx="4844267" cy="2920206"/>
          </a:xfrm>
          <a:prstGeom prst="cloud">
            <a:avLst/>
          </a:prstGeom>
          <a:solidFill>
            <a:schemeClr val="accent6">
              <a:lumMod val="10000"/>
              <a:lumOff val="90000"/>
            </a:schemeClr>
          </a:solidFill>
          <a:ln w="3175">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Cloud 24"/>
          <p:cNvSpPr/>
          <p:nvPr/>
        </p:nvSpPr>
        <p:spPr bwMode="auto">
          <a:xfrm>
            <a:off x="7079987" y="1598765"/>
            <a:ext cx="4844267" cy="2920206"/>
          </a:xfrm>
          <a:prstGeom prst="cloud">
            <a:avLst/>
          </a:prstGeom>
          <a:solidFill>
            <a:schemeClr val="accent6">
              <a:lumMod val="10000"/>
              <a:lumOff val="90000"/>
            </a:schemeClr>
          </a:solidFill>
          <a:ln w="3175">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2185980"/>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2185980"/>
            <a:ext cx="1369001" cy="1687373"/>
          </a:xfrm>
          <a:prstGeom prst="rect">
            <a:avLst/>
          </a:prstGeom>
        </p:spPr>
      </p:pic>
      <p:sp>
        <p:nvSpPr>
          <p:cNvPr id="8" name="Rectangle 7"/>
          <p:cNvSpPr/>
          <p:nvPr/>
        </p:nvSpPr>
        <p:spPr bwMode="auto">
          <a:xfrm>
            <a:off x="1017326" y="3998327"/>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1942630"/>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1942630"/>
            <a:ext cx="1369001" cy="1687373"/>
          </a:xfrm>
          <a:prstGeom prst="rect">
            <a:avLst/>
          </a:prstGeom>
        </p:spPr>
      </p:pic>
      <p:sp>
        <p:nvSpPr>
          <p:cNvPr id="12" name="Rectangle 11"/>
          <p:cNvSpPr/>
          <p:nvPr/>
        </p:nvSpPr>
        <p:spPr bwMode="auto">
          <a:xfrm>
            <a:off x="7523322" y="3754977"/>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8" name="Cloud 17"/>
          <p:cNvSpPr/>
          <p:nvPr/>
        </p:nvSpPr>
        <p:spPr bwMode="auto">
          <a:xfrm>
            <a:off x="3596077" y="5663229"/>
            <a:ext cx="4844267" cy="2920206"/>
          </a:xfrm>
          <a:prstGeom prst="cloud">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Freeform 14"/>
          <p:cNvSpPr>
            <a:spLocks noEditPoints="1"/>
          </p:cNvSpPr>
          <p:nvPr/>
        </p:nvSpPr>
        <p:spPr bwMode="auto">
          <a:xfrm>
            <a:off x="5618240" y="5504148"/>
            <a:ext cx="674046" cy="92120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7" name="Freeform 16"/>
          <p:cNvSpPr>
            <a:spLocks noEditPoints="1"/>
          </p:cNvSpPr>
          <p:nvPr/>
        </p:nvSpPr>
        <p:spPr bwMode="auto">
          <a:xfrm>
            <a:off x="5905074" y="4831109"/>
            <a:ext cx="673079" cy="1594243"/>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19" name="Rectangle 18"/>
          <p:cNvSpPr/>
          <p:nvPr/>
        </p:nvSpPr>
        <p:spPr bwMode="auto">
          <a:xfrm rot="16200000">
            <a:off x="5992598" y="4169053"/>
            <a:ext cx="472188" cy="1702589"/>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ER Circuit</a:t>
            </a:r>
          </a:p>
        </p:txBody>
      </p:sp>
      <p:cxnSp>
        <p:nvCxnSpPr>
          <p:cNvPr id="20" name="Straight Arrow Connector 19"/>
          <p:cNvCxnSpPr>
            <a:stCxn id="19" idx="3"/>
            <a:endCxn id="21" idx="2"/>
          </p:cNvCxnSpPr>
          <p:nvPr/>
        </p:nvCxnSpPr>
        <p:spPr>
          <a:xfrm flipH="1" flipV="1">
            <a:off x="5024228" y="4066943"/>
            <a:ext cx="1204464" cy="717311"/>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7"/>
          <p:cNvSpPr txBox="1"/>
          <p:nvPr/>
        </p:nvSpPr>
        <p:spPr bwMode="white">
          <a:xfrm>
            <a:off x="183375" y="6577110"/>
            <a:ext cx="336861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defRPr/>
            </a:pPr>
            <a:r>
              <a:rPr lang="en-US" sz="1028" spc="147" dirty="0">
                <a:gradFill>
                  <a:gsLst>
                    <a:gs pos="0">
                      <a:srgbClr val="FFFFFF">
                        <a:alpha val="50000"/>
                      </a:srgbClr>
                    </a:gs>
                    <a:gs pos="86000">
                      <a:srgbClr val="FFFFFF">
                        <a:alpha val="50000"/>
                      </a:srgbClr>
                    </a:gs>
                  </a:gsLst>
                  <a:lin ang="5400000" scaled="0"/>
                </a:gradFill>
              </a:rPr>
              <a:t>NDA Confidential - Royal Philips Electronics</a:t>
            </a:r>
          </a:p>
        </p:txBody>
      </p:sp>
      <p:sp>
        <p:nvSpPr>
          <p:cNvPr id="21" name="Rectangle 20"/>
          <p:cNvSpPr/>
          <p:nvPr/>
        </p:nvSpPr>
        <p:spPr bwMode="auto">
          <a:xfrm>
            <a:off x="463019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sp>
        <p:nvSpPr>
          <p:cNvPr id="22" name="Rectangle 21"/>
          <p:cNvSpPr/>
          <p:nvPr/>
        </p:nvSpPr>
        <p:spPr bwMode="auto">
          <a:xfrm>
            <a:off x="686321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cxnSp>
        <p:nvCxnSpPr>
          <p:cNvPr id="29" name="Straight Arrow Connector 28"/>
          <p:cNvCxnSpPr>
            <a:endCxn id="22" idx="2"/>
          </p:cNvCxnSpPr>
          <p:nvPr/>
        </p:nvCxnSpPr>
        <p:spPr>
          <a:xfrm flipV="1">
            <a:off x="6241613" y="4066943"/>
            <a:ext cx="1015635" cy="717309"/>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7499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bwMode="auto">
          <a:xfrm>
            <a:off x="-563832" y="1297241"/>
            <a:ext cx="13579604" cy="5183809"/>
          </a:xfrm>
          <a:prstGeom prst="cloud">
            <a:avLst/>
          </a:prstGeom>
          <a:solidFill>
            <a:schemeClr val="accent6">
              <a:lumMod val="75000"/>
              <a:lumOff val="2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Cloud 14"/>
          <p:cNvSpPr/>
          <p:nvPr/>
        </p:nvSpPr>
        <p:spPr bwMode="auto">
          <a:xfrm>
            <a:off x="4897908" y="2527239"/>
            <a:ext cx="7026346"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Cloud 16"/>
          <p:cNvSpPr/>
          <p:nvPr/>
        </p:nvSpPr>
        <p:spPr bwMode="auto">
          <a:xfrm>
            <a:off x="573991" y="2770589"/>
            <a:ext cx="712332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Cloud 6"/>
          <p:cNvSpPr/>
          <p:nvPr/>
        </p:nvSpPr>
        <p:spPr bwMode="auto">
          <a:xfrm>
            <a:off x="573990" y="2770589"/>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Text Placeholder 12"/>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VNET Peering in Region </a:t>
            </a:r>
            <a:br>
              <a:rPr lang="en-US" dirty="0"/>
            </a:br>
            <a:endParaRPr lang="en-US"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3045667"/>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3045667"/>
            <a:ext cx="1369001" cy="1687373"/>
          </a:xfrm>
          <a:prstGeom prst="rect">
            <a:avLst/>
          </a:prstGeom>
        </p:spPr>
      </p:pic>
      <p:sp>
        <p:nvSpPr>
          <p:cNvPr id="8" name="Rectangle 7"/>
          <p:cNvSpPr/>
          <p:nvPr/>
        </p:nvSpPr>
        <p:spPr bwMode="auto">
          <a:xfrm>
            <a:off x="1017326" y="485801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sp>
        <p:nvSpPr>
          <p:cNvPr id="9" name="Cloud 8"/>
          <p:cNvSpPr/>
          <p:nvPr/>
        </p:nvSpPr>
        <p:spPr bwMode="auto">
          <a:xfrm>
            <a:off x="7079987" y="2527239"/>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2802317"/>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2802317"/>
            <a:ext cx="1369001" cy="1687373"/>
          </a:xfrm>
          <a:prstGeom prst="rect">
            <a:avLst/>
          </a:prstGeom>
        </p:spPr>
      </p:pic>
      <p:sp>
        <p:nvSpPr>
          <p:cNvPr id="12" name="Rectangle 11"/>
          <p:cNvSpPr/>
          <p:nvPr/>
        </p:nvSpPr>
        <p:spPr bwMode="auto">
          <a:xfrm>
            <a:off x="7523322" y="4614663"/>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4" name="Rectangle 3"/>
          <p:cNvSpPr/>
          <p:nvPr/>
        </p:nvSpPr>
        <p:spPr bwMode="auto">
          <a:xfrm>
            <a:off x="4679778" y="1936589"/>
            <a:ext cx="3193167" cy="443690"/>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3600" dirty="0">
                <a:gradFill>
                  <a:gsLst>
                    <a:gs pos="0">
                      <a:srgbClr val="FFFFFF"/>
                    </a:gs>
                    <a:gs pos="100000">
                      <a:srgbClr val="FFFFFF"/>
                    </a:gs>
                  </a:gsLst>
                  <a:lin ang="5400000" scaled="0"/>
                </a:gradFill>
              </a:rPr>
              <a:t>US West</a:t>
            </a:r>
          </a:p>
        </p:txBody>
      </p:sp>
    </p:spTree>
    <p:extLst>
      <p:ext uri="{BB962C8B-B14F-4D97-AF65-F5344CB8AC3E}">
        <p14:creationId xmlns:p14="http://schemas.microsoft.com/office/powerpoint/2010/main" val="16310797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p:cNvSpPr/>
          <p:nvPr/>
        </p:nvSpPr>
        <p:spPr bwMode="auto">
          <a:xfrm>
            <a:off x="-684839" y="662526"/>
            <a:ext cx="13579604" cy="5183809"/>
          </a:xfrm>
          <a:prstGeom prst="cloud">
            <a:avLst/>
          </a:prstGeom>
          <a:solidFill>
            <a:schemeClr val="accent6">
              <a:lumMod val="75000"/>
              <a:lumOff val="2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ectangle 26"/>
          <p:cNvSpPr/>
          <p:nvPr/>
        </p:nvSpPr>
        <p:spPr bwMode="auto">
          <a:xfrm>
            <a:off x="4534468" y="1196569"/>
            <a:ext cx="3193167" cy="443690"/>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3600" dirty="0">
                <a:gradFill>
                  <a:gsLst>
                    <a:gs pos="0">
                      <a:srgbClr val="FFFFFF"/>
                    </a:gs>
                    <a:gs pos="100000">
                      <a:srgbClr val="FFFFFF"/>
                    </a:gs>
                  </a:gsLst>
                  <a:lin ang="5400000" scaled="0"/>
                </a:gradFill>
              </a:rPr>
              <a:t>US West</a:t>
            </a:r>
          </a:p>
        </p:txBody>
      </p:sp>
      <p:sp>
        <p:nvSpPr>
          <p:cNvPr id="24" name="Cloud 23"/>
          <p:cNvSpPr/>
          <p:nvPr/>
        </p:nvSpPr>
        <p:spPr bwMode="auto">
          <a:xfrm>
            <a:off x="4805138" y="1502057"/>
            <a:ext cx="7026346"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Cloud 24"/>
          <p:cNvSpPr/>
          <p:nvPr/>
        </p:nvSpPr>
        <p:spPr bwMode="auto">
          <a:xfrm>
            <a:off x="481220" y="1745407"/>
            <a:ext cx="712332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Cloud 6"/>
          <p:cNvSpPr/>
          <p:nvPr/>
        </p:nvSpPr>
        <p:spPr bwMode="auto">
          <a:xfrm>
            <a:off x="573990" y="188361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VNET Peering</a:t>
            </a:r>
            <a:br>
              <a:rPr lang="en-US" dirty="0"/>
            </a:br>
            <a:endParaRPr lang="en-US"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2158688"/>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2158688"/>
            <a:ext cx="1369001" cy="1687373"/>
          </a:xfrm>
          <a:prstGeom prst="rect">
            <a:avLst/>
          </a:prstGeom>
        </p:spPr>
      </p:pic>
      <p:sp>
        <p:nvSpPr>
          <p:cNvPr id="8" name="Rectangle 7"/>
          <p:cNvSpPr/>
          <p:nvPr/>
        </p:nvSpPr>
        <p:spPr bwMode="auto">
          <a:xfrm>
            <a:off x="1017326" y="397103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sp>
        <p:nvSpPr>
          <p:cNvPr id="9" name="Cloud 8"/>
          <p:cNvSpPr/>
          <p:nvPr/>
        </p:nvSpPr>
        <p:spPr bwMode="auto">
          <a:xfrm>
            <a:off x="7079987" y="164026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1915338"/>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1915338"/>
            <a:ext cx="1369001" cy="1687373"/>
          </a:xfrm>
          <a:prstGeom prst="rect">
            <a:avLst/>
          </a:prstGeom>
        </p:spPr>
      </p:pic>
      <p:sp>
        <p:nvSpPr>
          <p:cNvPr id="12" name="Rectangle 11"/>
          <p:cNvSpPr/>
          <p:nvPr/>
        </p:nvSpPr>
        <p:spPr bwMode="auto">
          <a:xfrm>
            <a:off x="7523322" y="372768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5" name="Rectangle 14"/>
          <p:cNvSpPr/>
          <p:nvPr/>
        </p:nvSpPr>
        <p:spPr bwMode="auto">
          <a:xfrm rot="16200000">
            <a:off x="5291580" y="3271123"/>
            <a:ext cx="394029"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VPN</a:t>
            </a:r>
          </a:p>
        </p:txBody>
      </p:sp>
      <p:cxnSp>
        <p:nvCxnSpPr>
          <p:cNvPr id="17" name="Straight Arrow Connector 16"/>
          <p:cNvCxnSpPr/>
          <p:nvPr/>
        </p:nvCxnSpPr>
        <p:spPr>
          <a:xfrm>
            <a:off x="5528718" y="4417032"/>
            <a:ext cx="129644" cy="1081884"/>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loud 17"/>
          <p:cNvSpPr/>
          <p:nvPr/>
        </p:nvSpPr>
        <p:spPr bwMode="auto">
          <a:xfrm>
            <a:off x="3596077" y="5663229"/>
            <a:ext cx="4844267" cy="2920206"/>
          </a:xfrm>
          <a:prstGeom prst="cloud">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Freeform 18"/>
          <p:cNvSpPr>
            <a:spLocks noEditPoints="1"/>
          </p:cNvSpPr>
          <p:nvPr/>
        </p:nvSpPr>
        <p:spPr bwMode="auto">
          <a:xfrm>
            <a:off x="5618240" y="5504148"/>
            <a:ext cx="674046" cy="92120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9"/>
          <p:cNvSpPr>
            <a:spLocks noEditPoints="1"/>
          </p:cNvSpPr>
          <p:nvPr/>
        </p:nvSpPr>
        <p:spPr bwMode="auto">
          <a:xfrm>
            <a:off x="5905074" y="4831109"/>
            <a:ext cx="673079" cy="1594243"/>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TextBox 7"/>
          <p:cNvSpPr txBox="1"/>
          <p:nvPr/>
        </p:nvSpPr>
        <p:spPr bwMode="white">
          <a:xfrm>
            <a:off x="183375" y="6540388"/>
            <a:ext cx="336861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defRPr/>
            </a:pPr>
            <a:r>
              <a:rPr lang="en-US" sz="1028" spc="147" dirty="0">
                <a:gradFill>
                  <a:gsLst>
                    <a:gs pos="0">
                      <a:srgbClr val="FFFFFF">
                        <a:alpha val="50000"/>
                      </a:srgbClr>
                    </a:gs>
                    <a:gs pos="86000">
                      <a:srgbClr val="FFFFFF">
                        <a:alpha val="50000"/>
                      </a:srgbClr>
                    </a:gs>
                  </a:gsLst>
                  <a:lin ang="5400000" scaled="0"/>
                </a:gradFill>
              </a:rPr>
              <a:t>NDA Confidential - Royal Philips Electronics</a:t>
            </a:r>
          </a:p>
        </p:txBody>
      </p:sp>
    </p:spTree>
    <p:extLst>
      <p:ext uri="{BB962C8B-B14F-4D97-AF65-F5344CB8AC3E}">
        <p14:creationId xmlns:p14="http://schemas.microsoft.com/office/powerpoint/2010/main" val="18191167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p:cNvSpPr/>
          <p:nvPr/>
        </p:nvSpPr>
        <p:spPr bwMode="auto">
          <a:xfrm>
            <a:off x="-684839" y="662526"/>
            <a:ext cx="13579604" cy="5183809"/>
          </a:xfrm>
          <a:prstGeom prst="cloud">
            <a:avLst/>
          </a:prstGeom>
          <a:solidFill>
            <a:schemeClr val="accent6">
              <a:lumMod val="75000"/>
              <a:lumOff val="2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ectangle 26"/>
          <p:cNvSpPr/>
          <p:nvPr/>
        </p:nvSpPr>
        <p:spPr bwMode="auto">
          <a:xfrm>
            <a:off x="4534468" y="1196569"/>
            <a:ext cx="3193167" cy="443690"/>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3600" dirty="0">
                <a:gradFill>
                  <a:gsLst>
                    <a:gs pos="0">
                      <a:srgbClr val="FFFFFF"/>
                    </a:gs>
                    <a:gs pos="100000">
                      <a:srgbClr val="FFFFFF"/>
                    </a:gs>
                  </a:gsLst>
                  <a:lin ang="5400000" scaled="0"/>
                </a:gradFill>
              </a:rPr>
              <a:t>US West</a:t>
            </a:r>
          </a:p>
        </p:txBody>
      </p:sp>
      <p:sp>
        <p:nvSpPr>
          <p:cNvPr id="24" name="Cloud 23"/>
          <p:cNvSpPr/>
          <p:nvPr/>
        </p:nvSpPr>
        <p:spPr bwMode="auto">
          <a:xfrm>
            <a:off x="4805138" y="1502057"/>
            <a:ext cx="7026346"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Cloud 24"/>
          <p:cNvSpPr/>
          <p:nvPr/>
        </p:nvSpPr>
        <p:spPr bwMode="auto">
          <a:xfrm>
            <a:off x="481220" y="1745407"/>
            <a:ext cx="712332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Cloud 6"/>
          <p:cNvSpPr/>
          <p:nvPr/>
        </p:nvSpPr>
        <p:spPr bwMode="auto">
          <a:xfrm>
            <a:off x="573990" y="188361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VNET Peering</a:t>
            </a:r>
            <a:br>
              <a:rPr lang="en-US" dirty="0"/>
            </a:br>
            <a:endParaRPr lang="en-US"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2158688"/>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2158688"/>
            <a:ext cx="1369001" cy="1687373"/>
          </a:xfrm>
          <a:prstGeom prst="rect">
            <a:avLst/>
          </a:prstGeom>
        </p:spPr>
      </p:pic>
      <p:sp>
        <p:nvSpPr>
          <p:cNvPr id="8" name="Rectangle 7"/>
          <p:cNvSpPr/>
          <p:nvPr/>
        </p:nvSpPr>
        <p:spPr bwMode="auto">
          <a:xfrm>
            <a:off x="1017326" y="397103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sp>
        <p:nvSpPr>
          <p:cNvPr id="9" name="Cloud 8"/>
          <p:cNvSpPr/>
          <p:nvPr/>
        </p:nvSpPr>
        <p:spPr bwMode="auto">
          <a:xfrm>
            <a:off x="7079987" y="164026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1915338"/>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1915338"/>
            <a:ext cx="1369001" cy="1687373"/>
          </a:xfrm>
          <a:prstGeom prst="rect">
            <a:avLst/>
          </a:prstGeom>
        </p:spPr>
      </p:pic>
      <p:sp>
        <p:nvSpPr>
          <p:cNvPr id="12" name="Rectangle 11"/>
          <p:cNvSpPr/>
          <p:nvPr/>
        </p:nvSpPr>
        <p:spPr bwMode="auto">
          <a:xfrm>
            <a:off x="7523322" y="372768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5" name="Rectangle 14"/>
          <p:cNvSpPr/>
          <p:nvPr/>
        </p:nvSpPr>
        <p:spPr bwMode="auto">
          <a:xfrm rot="16200000">
            <a:off x="5470151" y="3092551"/>
            <a:ext cx="434048" cy="230541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ExpressRoute</a:t>
            </a:r>
          </a:p>
        </p:txBody>
      </p:sp>
      <p:cxnSp>
        <p:nvCxnSpPr>
          <p:cNvPr id="17" name="Straight Arrow Connector 16"/>
          <p:cNvCxnSpPr/>
          <p:nvPr/>
        </p:nvCxnSpPr>
        <p:spPr>
          <a:xfrm>
            <a:off x="5528718" y="4417032"/>
            <a:ext cx="129644" cy="1081884"/>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loud 17"/>
          <p:cNvSpPr/>
          <p:nvPr/>
        </p:nvSpPr>
        <p:spPr bwMode="auto">
          <a:xfrm>
            <a:off x="3596077" y="5663229"/>
            <a:ext cx="4844267" cy="2920206"/>
          </a:xfrm>
          <a:prstGeom prst="cloud">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Freeform 18"/>
          <p:cNvSpPr>
            <a:spLocks noEditPoints="1"/>
          </p:cNvSpPr>
          <p:nvPr/>
        </p:nvSpPr>
        <p:spPr bwMode="auto">
          <a:xfrm>
            <a:off x="5618240" y="5504148"/>
            <a:ext cx="674046" cy="92120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9"/>
          <p:cNvSpPr>
            <a:spLocks noEditPoints="1"/>
          </p:cNvSpPr>
          <p:nvPr/>
        </p:nvSpPr>
        <p:spPr bwMode="auto">
          <a:xfrm>
            <a:off x="5905074" y="4831109"/>
            <a:ext cx="673079" cy="1594243"/>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3" name="TextBox 7"/>
          <p:cNvSpPr txBox="1"/>
          <p:nvPr/>
        </p:nvSpPr>
        <p:spPr bwMode="white">
          <a:xfrm>
            <a:off x="183375" y="6540388"/>
            <a:ext cx="336861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defRPr/>
            </a:pPr>
            <a:r>
              <a:rPr lang="en-US" sz="1028" spc="147" dirty="0">
                <a:gradFill>
                  <a:gsLst>
                    <a:gs pos="0">
                      <a:srgbClr val="FFFFFF">
                        <a:alpha val="50000"/>
                      </a:srgbClr>
                    </a:gs>
                    <a:gs pos="86000">
                      <a:srgbClr val="FFFFFF">
                        <a:alpha val="50000"/>
                      </a:srgbClr>
                    </a:gs>
                  </a:gsLst>
                  <a:lin ang="5400000" scaled="0"/>
                </a:gradFill>
              </a:rPr>
              <a:t>NDA Confidential - Royal Philips Electronics</a:t>
            </a:r>
          </a:p>
        </p:txBody>
      </p:sp>
    </p:spTree>
    <p:extLst>
      <p:ext uri="{BB962C8B-B14F-4D97-AF65-F5344CB8AC3E}">
        <p14:creationId xmlns:p14="http://schemas.microsoft.com/office/powerpoint/2010/main" val="39756895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Create a Virtual Network</a:t>
            </a:r>
            <a:endParaRPr lang="en-US" dirty="0"/>
          </a:p>
        </p:txBody>
      </p:sp>
    </p:spTree>
    <p:extLst>
      <p:ext uri="{BB962C8B-B14F-4D97-AF65-F5344CB8AC3E}">
        <p14:creationId xmlns:p14="http://schemas.microsoft.com/office/powerpoint/2010/main" val="389245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Network Security</a:t>
            </a:r>
            <a:br>
              <a:rPr lang="en-US" dirty="0"/>
            </a:br>
            <a:endParaRPr lang="en-US" dirty="0"/>
          </a:p>
        </p:txBody>
      </p:sp>
    </p:spTree>
    <p:extLst>
      <p:ext uri="{BB962C8B-B14F-4D97-AF65-F5344CB8AC3E}">
        <p14:creationId xmlns:p14="http://schemas.microsoft.com/office/powerpoint/2010/main" val="130741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9425" y="1946223"/>
            <a:ext cx="2848714" cy="2732308"/>
          </a:xfrm>
          <a:prstGeom prst="rect">
            <a:avLst/>
          </a:prstGeom>
        </p:spPr>
        <p:txBody>
          <a:bodyPr>
            <a:normAutofit/>
          </a:bodyPr>
          <a:lstStyle/>
          <a:p>
            <a:r>
              <a:rPr lang="en-US" dirty="0"/>
              <a:t>Virtual Network Security</a:t>
            </a:r>
          </a:p>
        </p:txBody>
      </p:sp>
      <p:sp>
        <p:nvSpPr>
          <p:cNvPr id="6" name="Subtitle 5"/>
          <p:cNvSpPr>
            <a:spLocks noGrp="1"/>
          </p:cNvSpPr>
          <p:nvPr>
            <p:ph sz="quarter" idx="10"/>
          </p:nvPr>
        </p:nvSpPr>
        <p:spPr>
          <a:xfrm>
            <a:off x="3398139" y="551552"/>
            <a:ext cx="8625516" cy="4553108"/>
          </a:xfrm>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Private virtual network in the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Public IPs expose resources to internet</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Network Security Groups restrict access</a:t>
            </a:r>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Security Center alerts and recommendations</a:t>
            </a:r>
          </a:p>
        </p:txBody>
      </p:sp>
    </p:spTree>
    <p:extLst>
      <p:ext uri="{BB962C8B-B14F-4D97-AF65-F5344CB8AC3E}">
        <p14:creationId xmlns:p14="http://schemas.microsoft.com/office/powerpoint/2010/main" val="260577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IP Addresses</a:t>
            </a:r>
          </a:p>
        </p:txBody>
      </p:sp>
      <p:sp>
        <p:nvSpPr>
          <p:cNvPr id="3" name="Content Placeholder 2"/>
          <p:cNvSpPr>
            <a:spLocks noGrp="1"/>
          </p:cNvSpPr>
          <p:nvPr>
            <p:ph sz="quarter" idx="10"/>
          </p:nvPr>
        </p:nvSpPr>
        <p:spPr/>
        <p:txBody>
          <a:bodyPr/>
          <a:lstStyle/>
          <a:p>
            <a:r>
              <a:rPr lang="en-US" sz="3200" dirty="0"/>
              <a:t>Attach to resources</a:t>
            </a:r>
          </a:p>
          <a:p>
            <a:pPr lvl="1"/>
            <a:r>
              <a:rPr lang="en-US" sz="2400" dirty="0">
                <a:latin typeface="+mj-lt"/>
              </a:rPr>
              <a:t>VM</a:t>
            </a:r>
          </a:p>
          <a:p>
            <a:pPr lvl="1"/>
            <a:r>
              <a:rPr lang="en-US" sz="2400" dirty="0">
                <a:latin typeface="+mj-lt"/>
              </a:rPr>
              <a:t>Load Balancer</a:t>
            </a:r>
          </a:p>
          <a:p>
            <a:pPr lvl="1"/>
            <a:r>
              <a:rPr lang="en-US" sz="2400" dirty="0">
                <a:latin typeface="+mj-lt"/>
              </a:rPr>
              <a:t>VPN Gateway</a:t>
            </a:r>
            <a:br>
              <a:rPr lang="en-US" sz="2400" dirty="0">
                <a:latin typeface="+mj-lt"/>
              </a:rPr>
            </a:br>
            <a:endParaRPr lang="en-US" sz="2400" dirty="0">
              <a:latin typeface="+mj-lt"/>
            </a:endParaRPr>
          </a:p>
          <a:p>
            <a:r>
              <a:rPr lang="en-US" sz="3200" dirty="0"/>
              <a:t>Static or Dynamic (Instance IP)</a:t>
            </a:r>
          </a:p>
          <a:p>
            <a:pPr lvl="1"/>
            <a:endParaRPr lang="en-US" sz="3200" dirty="0"/>
          </a:p>
          <a:p>
            <a:endParaRPr lang="en-US" sz="3200" dirty="0"/>
          </a:p>
          <a:p>
            <a:endParaRPr lang="en-US" sz="3200" dirty="0"/>
          </a:p>
          <a:p>
            <a:endParaRPr lang="en-US" sz="3200" dirty="0"/>
          </a:p>
        </p:txBody>
      </p:sp>
    </p:spTree>
    <p:extLst>
      <p:ext uri="{BB962C8B-B14F-4D97-AF65-F5344CB8AC3E}">
        <p14:creationId xmlns:p14="http://schemas.microsoft.com/office/powerpoint/2010/main" val="23519025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 Groups</a:t>
            </a:r>
          </a:p>
        </p:txBody>
      </p:sp>
      <p:sp>
        <p:nvSpPr>
          <p:cNvPr id="3" name="Content Placeholder 2"/>
          <p:cNvSpPr>
            <a:spLocks noGrp="1"/>
          </p:cNvSpPr>
          <p:nvPr>
            <p:ph sz="quarter" idx="10"/>
          </p:nvPr>
        </p:nvSpPr>
        <p:spPr/>
        <p:txBody>
          <a:bodyPr/>
          <a:lstStyle/>
          <a:p>
            <a:r>
              <a:rPr lang="en-US" sz="3200" dirty="0"/>
              <a:t>Rule-based network security</a:t>
            </a:r>
          </a:p>
          <a:p>
            <a:pPr lvl="1"/>
            <a:r>
              <a:rPr lang="en-US" altLang="zh-CN" sz="2400" dirty="0">
                <a:latin typeface="+mj-lt"/>
              </a:rPr>
              <a:t>Inbound/Outbound</a:t>
            </a:r>
            <a:br>
              <a:rPr lang="en-US" altLang="zh-CN" sz="2400" dirty="0">
                <a:latin typeface="+mj-lt"/>
              </a:rPr>
            </a:br>
            <a:endParaRPr lang="en-US" sz="2400" dirty="0">
              <a:latin typeface="+mj-lt"/>
            </a:endParaRPr>
          </a:p>
          <a:p>
            <a:r>
              <a:rPr lang="en-US" sz="3200" dirty="0"/>
              <a:t>Attached to subnet or VM (</a:t>
            </a:r>
            <a:r>
              <a:rPr lang="en-US" sz="3200" dirty="0" err="1"/>
              <a:t>nic</a:t>
            </a:r>
            <a:r>
              <a:rPr lang="en-US" sz="3200" dirty="0"/>
              <a:t>)</a:t>
            </a:r>
            <a:br>
              <a:rPr lang="en-US" sz="3200" dirty="0"/>
            </a:br>
            <a:endParaRPr lang="en-US" sz="3200" dirty="0"/>
          </a:p>
          <a:p>
            <a:r>
              <a:rPr lang="en-US" sz="3200" dirty="0"/>
              <a:t>Default set of rules included</a:t>
            </a:r>
          </a:p>
          <a:p>
            <a:endParaRPr lang="en-US" sz="3200" dirty="0"/>
          </a:p>
          <a:p>
            <a:endParaRPr lang="en-US" sz="3200" dirty="0"/>
          </a:p>
        </p:txBody>
      </p:sp>
    </p:spTree>
    <p:extLst>
      <p:ext uri="{BB962C8B-B14F-4D97-AF65-F5344CB8AC3E}">
        <p14:creationId xmlns:p14="http://schemas.microsoft.com/office/powerpoint/2010/main" val="36706850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Network Security</a:t>
            </a: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Load Balancing</a:t>
            </a:r>
            <a:endParaRPr lang="en-US" sz="4000" dirty="0">
              <a:solidFill>
                <a:schemeClr val="bg1"/>
              </a:solidFill>
              <a:latin typeface="+mj-lt"/>
            </a:endParaRPr>
          </a:p>
        </p:txBody>
      </p:sp>
    </p:spTree>
    <p:extLst>
      <p:ext uri="{BB962C8B-B14F-4D97-AF65-F5344CB8AC3E}">
        <p14:creationId xmlns:p14="http://schemas.microsoft.com/office/powerpoint/2010/main" val="23750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Create a Network Security Group</a:t>
            </a:r>
            <a:endParaRPr lang="en-US" dirty="0"/>
          </a:p>
        </p:txBody>
      </p:sp>
    </p:spTree>
    <p:extLst>
      <p:ext uri="{BB962C8B-B14F-4D97-AF65-F5344CB8AC3E}">
        <p14:creationId xmlns:p14="http://schemas.microsoft.com/office/powerpoint/2010/main" val="303803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Load Balancing</a:t>
            </a:r>
            <a:br>
              <a:rPr lang="en-US" dirty="0"/>
            </a:br>
            <a:endParaRPr lang="en-US" dirty="0"/>
          </a:p>
        </p:txBody>
      </p:sp>
    </p:spTree>
    <p:extLst>
      <p:ext uri="{BB962C8B-B14F-4D97-AF65-F5344CB8AC3E}">
        <p14:creationId xmlns:p14="http://schemas.microsoft.com/office/powerpoint/2010/main" val="28392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Load balancing</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pPr marL="457200" lvl="1" indent="0">
              <a:buNone/>
            </a:pPr>
            <a:r>
              <a:rPr lang="en-US" sz="2000" dirty="0"/>
              <a:t>Multiple VMs share the workload via public facing endpoints</a:t>
            </a:r>
          </a:p>
          <a:p>
            <a:r>
              <a:rPr lang="en-US" sz="2800" dirty="0"/>
              <a:t>Internal Load </a:t>
            </a:r>
            <a:r>
              <a:rPr lang="en-US" altLang="zh-CN" sz="2800" dirty="0"/>
              <a:t>balancing</a:t>
            </a:r>
            <a:endParaRPr lang="en-US" sz="2800" dirty="0"/>
          </a:p>
          <a:p>
            <a:pPr marL="457200" lvl="1" indent="0">
              <a:buNone/>
            </a:pPr>
            <a:r>
              <a:rPr lang="en-US" altLang="zh-CN" sz="2000" dirty="0"/>
              <a:t>Load balancing between VMs that don’t have public facing endpoints</a:t>
            </a:r>
            <a:endParaRPr lang="en-US" sz="20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a:solidFill>
                    <a:prstClr val="white"/>
                  </a:solidFill>
                </a:rPr>
                <a:t>External Load Balancer</a:t>
              </a: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a:solidFill>
                    <a:prstClr val="white"/>
                  </a:solidFill>
                </a:rPr>
                <a:t>Internal</a:t>
              </a:r>
              <a:r>
                <a:rPr lang="es-ES" sz="1200" b="1" dirty="0">
                  <a:solidFill>
                    <a:prstClr val="white"/>
                  </a:solidFill>
                </a:rPr>
                <a:t> Load </a:t>
              </a:r>
              <a:r>
                <a:rPr lang="en-US" sz="1200" b="1" dirty="0">
                  <a:solidFill>
                    <a:prstClr val="white"/>
                  </a:solidFill>
                </a:rPr>
                <a:t>Balancer</a:t>
              </a: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a:solidFill>
                  <a:prstClr val="white"/>
                </a:solidFill>
              </a:rPr>
              <a:t>Back end</a:t>
            </a: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a:solidFill>
                  <a:prstClr val="white"/>
                </a:solidFill>
              </a:rPr>
              <a:t>Front end</a:t>
            </a: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prstClr val="white"/>
                </a:solidFill>
                <a:ea typeface="Segoe UI" pitchFamily="34" charset="0"/>
                <a:cs typeface="Segoe UI" pitchFamily="34" charset="0"/>
              </a:rPr>
              <a:t>Internet</a:t>
            </a: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a:solidFill>
                  <a:prstClr val="white"/>
                </a:solidFill>
              </a:rPr>
              <a:t>Microsoft Azure</a:t>
            </a: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a:solidFill>
                  <a:schemeClr val="bg1"/>
                </a:solidFill>
              </a:rPr>
              <a:t>Public VIP</a:t>
            </a:r>
          </a:p>
        </p:txBody>
      </p:sp>
    </p:spTree>
    <p:extLst>
      <p:ext uri="{BB962C8B-B14F-4D97-AF65-F5344CB8AC3E}">
        <p14:creationId xmlns:p14="http://schemas.microsoft.com/office/powerpoint/2010/main" val="18252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Azure Application Gateway</a:t>
            </a:r>
          </a:p>
        </p:txBody>
      </p:sp>
      <p:sp>
        <p:nvSpPr>
          <p:cNvPr id="3" name="Content Placeholder 2"/>
          <p:cNvSpPr>
            <a:spLocks noGrp="1"/>
          </p:cNvSpPr>
          <p:nvPr>
            <p:ph sz="quarter" idx="10"/>
          </p:nvPr>
        </p:nvSpPr>
        <p:spPr>
          <a:prstGeom prst="rect">
            <a:avLst/>
          </a:prstGeom>
        </p:spPr>
        <p:txBody>
          <a:bodyPr>
            <a:noAutofit/>
          </a:bodyPr>
          <a:lstStyle/>
          <a:p>
            <a:r>
              <a:rPr lang="en-US" dirty="0"/>
              <a:t>Azure-managed, layer 7 load </a:t>
            </a:r>
            <a:r>
              <a:rPr lang="en-US" dirty="0" err="1"/>
              <a:t>balacner</a:t>
            </a:r>
            <a:endParaRPr lang="en-US" dirty="0"/>
          </a:p>
          <a:p>
            <a:r>
              <a:rPr lang="en-US" dirty="0"/>
              <a:t>HTTP routing based on app-level policies</a:t>
            </a:r>
          </a:p>
          <a:p>
            <a:pPr lvl="2"/>
            <a:r>
              <a:rPr lang="en-US" dirty="0"/>
              <a:t>Cookies affinity</a:t>
            </a:r>
          </a:p>
          <a:p>
            <a:pPr lvl="2"/>
            <a:r>
              <a:rPr lang="en-US" dirty="0"/>
              <a:t>URL hash</a:t>
            </a:r>
          </a:p>
          <a:p>
            <a:r>
              <a:rPr lang="en-US" dirty="0"/>
              <a:t>SSL termination and caching</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122" name="Content Placeholder 5"/>
          <p:cNvPicPr>
            <a:picLocks noChangeAspect="1"/>
          </p:cNvPicPr>
          <p:nvPr/>
        </p:nvPicPr>
        <p:blipFill>
          <a:blip r:embed="rId3"/>
          <a:stretch>
            <a:fillRect/>
          </a:stretch>
        </p:blipFill>
        <p:spPr>
          <a:xfrm>
            <a:off x="5600367" y="1907197"/>
            <a:ext cx="6035123" cy="4206660"/>
          </a:xfrm>
          <a:prstGeom prst="rect">
            <a:avLst/>
          </a:prstGeom>
        </p:spPr>
      </p:pic>
    </p:spTree>
    <p:extLst>
      <p:ext uri="{BB962C8B-B14F-4D97-AF65-F5344CB8AC3E}">
        <p14:creationId xmlns:p14="http://schemas.microsoft.com/office/powerpoint/2010/main" val="158105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Traffic Manager</a:t>
            </a:r>
          </a:p>
        </p:txBody>
      </p:sp>
      <p:sp>
        <p:nvSpPr>
          <p:cNvPr id="3" name="Content Placeholder 2"/>
          <p:cNvSpPr>
            <a:spLocks noGrp="1"/>
          </p:cNvSpPr>
          <p:nvPr>
            <p:ph sz="quarter" idx="10"/>
          </p:nvPr>
        </p:nvSpPr>
        <p:spPr>
          <a:prstGeom prst="rect">
            <a:avLst/>
          </a:prstGeom>
        </p:spPr>
        <p:txBody>
          <a:bodyPr>
            <a:noAutofit/>
          </a:bodyPr>
          <a:lstStyle/>
          <a:p>
            <a:r>
              <a:rPr lang="en-US" sz="2800" dirty="0"/>
              <a:t>Load balancing</a:t>
            </a:r>
          </a:p>
          <a:p>
            <a:r>
              <a:rPr lang="en-US" sz="2800" dirty="0"/>
              <a:t>Priority Routing</a:t>
            </a:r>
          </a:p>
          <a:p>
            <a:r>
              <a:rPr lang="en-US" sz="2800"/>
              <a:t>Performance Routing</a:t>
            </a:r>
            <a:endParaRPr lang="en-US" sz="28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North Europe</a:t>
              </a: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a:solidFill>
                    <a:schemeClr val="bg1"/>
                  </a:solidFill>
                  <a:ea typeface="Segoe UI" pitchFamily="34" charset="0"/>
                  <a:cs typeface="Segoe UI" pitchFamily="34" charset="0"/>
                </a:rPr>
                <a:t>US West</a:t>
              </a: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a:solidFill>
                  <a:schemeClr val="bg1"/>
                </a:solidFill>
              </a:rPr>
              <a:t>North America</a:t>
            </a: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a:solidFill>
                  <a:schemeClr val="bg1"/>
                </a:solidFill>
              </a:rPr>
              <a:t>Europe</a:t>
            </a:r>
          </a:p>
        </p:txBody>
      </p:sp>
    </p:spTree>
    <p:extLst>
      <p:ext uri="{BB962C8B-B14F-4D97-AF65-F5344CB8AC3E}">
        <p14:creationId xmlns:p14="http://schemas.microsoft.com/office/powerpoint/2010/main" val="289941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Networking</a:t>
            </a:r>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46623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25801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207709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a:t>Virtual Network Scenarios</a:t>
            </a:r>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a:t>Hybrid Public/Private Cloud</a:t>
            </a:r>
          </a:p>
          <a:p>
            <a:pPr marL="457200" lvl="1" indent="0">
              <a:buNone/>
            </a:pPr>
            <a:r>
              <a:rPr lang="en-US" dirty="0"/>
              <a:t>Enterprise app in Microsoft Azure</a:t>
            </a:r>
            <a:r>
              <a:rPr lang="en-US" altLang="zh-CN" dirty="0"/>
              <a:t> requiring connectivity to </a:t>
            </a:r>
            <a:r>
              <a:rPr lang="en-US" altLang="zh-CN" dirty="0" err="1"/>
              <a:t>on-premise</a:t>
            </a:r>
            <a:r>
              <a:rPr lang="en-US" altLang="zh-CN" dirty="0"/>
              <a:t> resources</a:t>
            </a:r>
            <a:endParaRPr lang="en-US" dirty="0"/>
          </a:p>
          <a:p>
            <a:r>
              <a:rPr lang="en-US" sz="2800" dirty="0"/>
              <a:t>Enterprise Identity and Access Control</a:t>
            </a:r>
          </a:p>
          <a:p>
            <a:pPr marL="457200" lvl="1" indent="0">
              <a:buNone/>
            </a:pPr>
            <a:r>
              <a:rPr lang="en-US" dirty="0"/>
              <a:t>Manage identity and access control with on-premises resources (on-premises Active Directory)</a:t>
            </a:r>
          </a:p>
          <a:p>
            <a:r>
              <a:rPr lang="en-US" sz="2800" dirty="0"/>
              <a:t>Monitoring and Management</a:t>
            </a:r>
          </a:p>
          <a:p>
            <a:pPr marL="457200" lvl="1" indent="0">
              <a:buNone/>
            </a:pPr>
            <a:r>
              <a:rPr lang="en-US" dirty="0"/>
              <a:t>Remote monitoring and trouble-shooting of resources running in Azure</a:t>
            </a:r>
          </a:p>
          <a:p>
            <a:r>
              <a:rPr lang="en-US" sz="2800" dirty="0"/>
              <a:t>Advanced Connectivity Requirements</a:t>
            </a:r>
          </a:p>
          <a:p>
            <a:pPr marL="457200" lvl="1" indent="0">
              <a:buNone/>
            </a:pPr>
            <a:r>
              <a:rPr lang="en-US" dirty="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253527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Cross-premises Connectivity</a:t>
            </a:r>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a:t>Site-to</a:t>
            </a:r>
            <a:r>
              <a:rPr lang="en-US" altLang="zh-CN" sz="3200" dirty="0"/>
              <a:t>-site</a:t>
            </a:r>
          </a:p>
          <a:p>
            <a:pPr marL="457200" lvl="1" indent="0">
              <a:buNone/>
            </a:pPr>
            <a:r>
              <a:rPr lang="en-US" altLang="zh-CN" sz="2000" dirty="0"/>
              <a:t>Create a secure connection between your on-premises site and your virtual network</a:t>
            </a:r>
          </a:p>
          <a:p>
            <a:pPr marL="457200" lvl="1" indent="0">
              <a:buNone/>
            </a:pPr>
            <a:endParaRPr lang="en-US" altLang="zh-CN" sz="2000" dirty="0"/>
          </a:p>
          <a:p>
            <a:r>
              <a:rPr lang="en-US" altLang="zh-CN" sz="3200" dirty="0"/>
              <a:t>Point-to-site</a:t>
            </a:r>
          </a:p>
          <a:p>
            <a:pPr marL="457200" lvl="1" indent="0">
              <a:buNone/>
            </a:pPr>
            <a:r>
              <a:rPr lang="en-US" altLang="zh-CN" sz="2000" dirty="0"/>
              <a:t>Create a secure connection via VPN to your virtual network</a:t>
            </a:r>
          </a:p>
          <a:p>
            <a:pPr marL="457200" lvl="1" indent="0">
              <a:buNone/>
            </a:pPr>
            <a:endParaRPr lang="en-US" altLang="zh-CN" sz="2000" dirty="0"/>
          </a:p>
          <a:p>
            <a:r>
              <a:rPr lang="en-US" altLang="zh-CN" sz="3200" dirty="0"/>
              <a:t>ExpressRoute</a:t>
            </a:r>
            <a:r>
              <a:rPr lang="en-US" altLang="zh-CN" sz="3200" baseline="30000" dirty="0"/>
              <a:t>TM</a:t>
            </a:r>
          </a:p>
          <a:p>
            <a:pPr marL="457200" lvl="1" indent="0">
              <a:buNone/>
            </a:pPr>
            <a:br>
              <a:rPr lang="en-US" altLang="zh-CN" sz="2800" baseline="30000" dirty="0"/>
            </a:br>
            <a:r>
              <a:rPr lang="en-US" altLang="zh-CN" sz="2800" baseline="30000" dirty="0"/>
              <a:t>Create a private connection between Azure </a:t>
            </a:r>
            <a:br>
              <a:rPr lang="en-US" altLang="zh-CN" sz="2800" baseline="30000" dirty="0"/>
            </a:br>
            <a:r>
              <a:rPr lang="en-US" altLang="zh-CN" sz="2800" baseline="30000" dirty="0"/>
              <a:t>data centers and infrastructures on </a:t>
            </a:r>
            <a:br>
              <a:rPr lang="en-US" altLang="zh-CN" sz="2800" baseline="30000" dirty="0"/>
            </a:br>
            <a:r>
              <a:rPr lang="en-US" altLang="zh-CN" sz="2800" baseline="30000" dirty="0"/>
              <a:t>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520883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err="1"/>
              <a:t>Vnet</a:t>
            </a:r>
            <a:r>
              <a:rPr lang="en-US" dirty="0"/>
              <a:t>-to-</a:t>
            </a:r>
            <a:r>
              <a:rPr lang="en-US" dirty="0" err="1"/>
              <a:t>Vnet</a:t>
            </a:r>
            <a:r>
              <a:rPr lang="en-US" dirty="0"/>
              <a:t> Peering</a:t>
            </a:r>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altLang="zh-CN" sz="3200" dirty="0"/>
              <a:t>Easily connect virtual networks in the same region</a:t>
            </a:r>
            <a:br>
              <a:rPr lang="en-US" altLang="zh-CN" sz="3200" dirty="0"/>
            </a:br>
            <a:endParaRPr lang="en-US" altLang="zh-CN" sz="3200" dirty="0"/>
          </a:p>
          <a:p>
            <a:r>
              <a:rPr lang="en-US" altLang="zh-CN" sz="3200" dirty="0"/>
              <a:t>Peer multiple virtual networks, even across subscriptions</a:t>
            </a:r>
            <a:br>
              <a:rPr lang="en-US" altLang="zh-CN" sz="3200" dirty="0"/>
            </a:br>
            <a:endParaRPr lang="en-US" altLang="zh-CN" sz="3200" dirty="0"/>
          </a:p>
          <a:p>
            <a:r>
              <a:rPr lang="en-US" altLang="zh-CN" sz="3200" dirty="0"/>
              <a:t>No bandwidth throttling (connects through Azure backbone)</a:t>
            </a:r>
            <a:br>
              <a:rPr lang="en-US" altLang="zh-CN" sz="3200" dirty="0"/>
            </a:br>
            <a:endParaRPr lang="en-US" altLang="zh-CN" sz="2400" baseline="30000" dirty="0"/>
          </a:p>
          <a:p>
            <a:pPr lvl="1"/>
            <a:endParaRPr lang="en-US" altLang="zh-CN" sz="2400" baseline="300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271268357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bwMode="auto">
          <a:xfrm>
            <a:off x="573990" y="2770589"/>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a:t>Co-Existence – Gateway-to-Gateway</a:t>
            </a:r>
            <a:br>
              <a:rPr lang="en-US" dirty="0"/>
            </a:br>
            <a:endParaRPr lang="en-US"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3045667"/>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3045667"/>
            <a:ext cx="1369001" cy="1687373"/>
          </a:xfrm>
          <a:prstGeom prst="rect">
            <a:avLst/>
          </a:prstGeom>
        </p:spPr>
      </p:pic>
      <p:sp>
        <p:nvSpPr>
          <p:cNvPr id="8" name="Rectangle 7"/>
          <p:cNvSpPr/>
          <p:nvPr/>
        </p:nvSpPr>
        <p:spPr bwMode="auto">
          <a:xfrm>
            <a:off x="1017326" y="485801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sp>
        <p:nvSpPr>
          <p:cNvPr id="9" name="Cloud 8"/>
          <p:cNvSpPr/>
          <p:nvPr/>
        </p:nvSpPr>
        <p:spPr bwMode="auto">
          <a:xfrm>
            <a:off x="7079987" y="2527239"/>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2802317"/>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2802317"/>
            <a:ext cx="1369001" cy="1687373"/>
          </a:xfrm>
          <a:prstGeom prst="rect">
            <a:avLst/>
          </a:prstGeom>
        </p:spPr>
      </p:pic>
      <p:sp>
        <p:nvSpPr>
          <p:cNvPr id="12" name="Rectangle 11"/>
          <p:cNvSpPr/>
          <p:nvPr/>
        </p:nvSpPr>
        <p:spPr bwMode="auto">
          <a:xfrm>
            <a:off x="7523322" y="4614663"/>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3" name="Rectangle 12"/>
          <p:cNvSpPr/>
          <p:nvPr/>
        </p:nvSpPr>
        <p:spPr bwMode="auto">
          <a:xfrm>
            <a:off x="4630199" y="3045667"/>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a:solidFill>
                  <a:sysClr val="windowText" lastClr="000000"/>
                </a:solidFill>
              </a:rPr>
              <a:t>Gateway</a:t>
            </a:r>
            <a:endParaRPr lang="en-US" sz="2800" dirty="0">
              <a:solidFill>
                <a:sysClr val="windowText" lastClr="000000"/>
              </a:solidFill>
            </a:endParaRPr>
          </a:p>
        </p:txBody>
      </p:sp>
      <p:sp>
        <p:nvSpPr>
          <p:cNvPr id="14" name="Rectangle 13"/>
          <p:cNvSpPr/>
          <p:nvPr/>
        </p:nvSpPr>
        <p:spPr bwMode="auto">
          <a:xfrm>
            <a:off x="6863219" y="3045667"/>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cxnSp>
        <p:nvCxnSpPr>
          <p:cNvPr id="16" name="Straight Arrow Connector 15"/>
          <p:cNvCxnSpPr>
            <a:endCxn id="14" idx="1"/>
          </p:cNvCxnSpPr>
          <p:nvPr/>
        </p:nvCxnSpPr>
        <p:spPr>
          <a:xfrm>
            <a:off x="5418257" y="3987342"/>
            <a:ext cx="1444962" cy="12452"/>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4258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bwMode="auto">
          <a:xfrm>
            <a:off x="573990" y="188361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Co-Existence – Gateway-to-Gateway</a:t>
            </a:r>
            <a:br>
              <a:rPr lang="en-US" dirty="0"/>
            </a:br>
            <a:endParaRPr lang="en-US"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948" y="2158688"/>
            <a:ext cx="1369001" cy="16873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576" y="2158688"/>
            <a:ext cx="1369001" cy="1687373"/>
          </a:xfrm>
          <a:prstGeom prst="rect">
            <a:avLst/>
          </a:prstGeom>
        </p:spPr>
      </p:pic>
      <p:sp>
        <p:nvSpPr>
          <p:cNvPr id="8" name="Rectangle 7"/>
          <p:cNvSpPr/>
          <p:nvPr/>
        </p:nvSpPr>
        <p:spPr bwMode="auto">
          <a:xfrm>
            <a:off x="1017326" y="397103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ASM</a:t>
            </a:r>
          </a:p>
        </p:txBody>
      </p:sp>
      <p:sp>
        <p:nvSpPr>
          <p:cNvPr id="9" name="Cloud 8"/>
          <p:cNvSpPr/>
          <p:nvPr/>
        </p:nvSpPr>
        <p:spPr bwMode="auto">
          <a:xfrm>
            <a:off x="7079987" y="1640260"/>
            <a:ext cx="4844267" cy="2920206"/>
          </a:xfrm>
          <a:prstGeom prst="cloud">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2944" y="1915338"/>
            <a:ext cx="1369001" cy="168737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7572" y="1915338"/>
            <a:ext cx="1369001" cy="1687373"/>
          </a:xfrm>
          <a:prstGeom prst="rect">
            <a:avLst/>
          </a:prstGeom>
        </p:spPr>
      </p:pic>
      <p:sp>
        <p:nvSpPr>
          <p:cNvPr id="12" name="Rectangle 11"/>
          <p:cNvSpPr/>
          <p:nvPr/>
        </p:nvSpPr>
        <p:spPr bwMode="auto">
          <a:xfrm>
            <a:off x="7523322" y="3727684"/>
            <a:ext cx="3437247" cy="4912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VNET in ARM</a:t>
            </a:r>
          </a:p>
        </p:txBody>
      </p:sp>
      <p:sp>
        <p:nvSpPr>
          <p:cNvPr id="13" name="Rectangle 12"/>
          <p:cNvSpPr/>
          <p:nvPr/>
        </p:nvSpPr>
        <p:spPr bwMode="auto">
          <a:xfrm>
            <a:off x="463019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sp>
        <p:nvSpPr>
          <p:cNvPr id="14" name="Rectangle 13"/>
          <p:cNvSpPr/>
          <p:nvPr/>
        </p:nvSpPr>
        <p:spPr bwMode="auto">
          <a:xfrm>
            <a:off x="6863219" y="2158688"/>
            <a:ext cx="788058" cy="1908254"/>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Gateway</a:t>
            </a:r>
          </a:p>
        </p:txBody>
      </p:sp>
      <p:cxnSp>
        <p:nvCxnSpPr>
          <p:cNvPr id="16" name="Straight Arrow Connector 15"/>
          <p:cNvCxnSpPr>
            <a:endCxn id="14" idx="1"/>
          </p:cNvCxnSpPr>
          <p:nvPr/>
        </p:nvCxnSpPr>
        <p:spPr>
          <a:xfrm>
            <a:off x="5418257" y="3100363"/>
            <a:ext cx="1444962" cy="12452"/>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rot="16200000">
            <a:off x="5090870" y="4684733"/>
            <a:ext cx="430492" cy="1195908"/>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VPN</a:t>
            </a:r>
          </a:p>
        </p:txBody>
      </p:sp>
      <p:cxnSp>
        <p:nvCxnSpPr>
          <p:cNvPr id="17" name="Straight Arrow Connector 16"/>
          <p:cNvCxnSpPr>
            <a:stCxn id="15" idx="3"/>
            <a:endCxn id="13" idx="2"/>
          </p:cNvCxnSpPr>
          <p:nvPr/>
        </p:nvCxnSpPr>
        <p:spPr>
          <a:xfrm flipH="1" flipV="1">
            <a:off x="5024228" y="4066942"/>
            <a:ext cx="281888" cy="1000499"/>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loud 17"/>
          <p:cNvSpPr/>
          <p:nvPr/>
        </p:nvSpPr>
        <p:spPr bwMode="auto">
          <a:xfrm>
            <a:off x="3596077" y="5663229"/>
            <a:ext cx="4844267" cy="2920206"/>
          </a:xfrm>
          <a:prstGeom prst="cloud">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Freeform 18"/>
          <p:cNvSpPr>
            <a:spLocks noEditPoints="1"/>
          </p:cNvSpPr>
          <p:nvPr/>
        </p:nvSpPr>
        <p:spPr bwMode="auto">
          <a:xfrm>
            <a:off x="5618240" y="5504148"/>
            <a:ext cx="674046" cy="921202"/>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0" name="Freeform 19"/>
          <p:cNvSpPr>
            <a:spLocks noEditPoints="1"/>
          </p:cNvSpPr>
          <p:nvPr/>
        </p:nvSpPr>
        <p:spPr bwMode="auto">
          <a:xfrm>
            <a:off x="5905074" y="4831109"/>
            <a:ext cx="673079" cy="1594243"/>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endParaRPr>
          </a:p>
        </p:txBody>
      </p:sp>
      <p:sp>
        <p:nvSpPr>
          <p:cNvPr id="21" name="Rectangle 20"/>
          <p:cNvSpPr/>
          <p:nvPr/>
        </p:nvSpPr>
        <p:spPr bwMode="auto">
          <a:xfrm rot="16200000">
            <a:off x="6894670" y="4756971"/>
            <a:ext cx="394029" cy="1119187"/>
          </a:xfrm>
          <a:prstGeom prst="rect">
            <a:avLst/>
          </a:prstGeom>
          <a:solidFill>
            <a:schemeClr val="accent6">
              <a:lumMod val="25000"/>
              <a:lumOff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800" dirty="0">
                <a:solidFill>
                  <a:sysClr val="windowText" lastClr="000000"/>
                </a:solidFill>
              </a:rPr>
              <a:t>VPN</a:t>
            </a:r>
          </a:p>
        </p:txBody>
      </p:sp>
      <p:cxnSp>
        <p:nvCxnSpPr>
          <p:cNvPr id="22" name="Straight Arrow Connector 21"/>
          <p:cNvCxnSpPr>
            <a:stCxn id="21" idx="3"/>
            <a:endCxn id="14" idx="2"/>
          </p:cNvCxnSpPr>
          <p:nvPr/>
        </p:nvCxnSpPr>
        <p:spPr>
          <a:xfrm flipV="1">
            <a:off x="7091685" y="4066941"/>
            <a:ext cx="165562" cy="1052609"/>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7"/>
          <p:cNvSpPr txBox="1"/>
          <p:nvPr/>
        </p:nvSpPr>
        <p:spPr bwMode="white">
          <a:xfrm>
            <a:off x="183375" y="6540388"/>
            <a:ext cx="336861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defRPr/>
            </a:pPr>
            <a:r>
              <a:rPr lang="en-US" sz="1028" spc="147" dirty="0">
                <a:gradFill>
                  <a:gsLst>
                    <a:gs pos="0">
                      <a:srgbClr val="FFFFFF">
                        <a:alpha val="50000"/>
                      </a:srgbClr>
                    </a:gs>
                    <a:gs pos="86000">
                      <a:srgbClr val="FFFFFF">
                        <a:alpha val="50000"/>
                      </a:srgbClr>
                    </a:gs>
                  </a:gsLst>
                  <a:lin ang="5400000" scaled="0"/>
                </a:gradFill>
              </a:rPr>
              <a:t>NDA Confidential - Royal Philips Electronics</a:t>
            </a:r>
          </a:p>
        </p:txBody>
      </p:sp>
    </p:spTree>
    <p:extLst>
      <p:ext uri="{BB962C8B-B14F-4D97-AF65-F5344CB8AC3E}">
        <p14:creationId xmlns:p14="http://schemas.microsoft.com/office/powerpoint/2010/main" val="2941588381"/>
      </p:ext>
    </p:extLst>
  </p:cSld>
  <p:clrMapOvr>
    <a:masterClrMapping/>
  </p:clrMapOvr>
  <p:transition>
    <p:fade/>
  </p:transition>
</p:sld>
</file>

<file path=ppt/theme/theme1.xml><?xml version="1.0" encoding="utf-8"?>
<a:theme xmlns:a="http://schemas.openxmlformats.org/drawingml/2006/main" name="Azure_by_MSF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by_MSFT" id="{173F0955-DEB8-4154-A723-A2EE1F2281F0}" vid="{3A4667CC-C88F-4836-9DA5-BEFF928208D0}"/>
    </a:ext>
  </a:extLst>
</a:theme>
</file>

<file path=ppt/theme/theme10.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11.xml><?xml version="1.0" encoding="utf-8"?>
<a:theme xmlns:a="http://schemas.openxmlformats.org/drawingml/2006/main" name="5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12.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14.xml><?xml version="1.0" encoding="utf-8"?>
<a:theme xmlns:a="http://schemas.openxmlformats.org/drawingml/2006/main" name="2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5.xml><?xml version="1.0" encoding="utf-8"?>
<a:theme xmlns:a="http://schemas.openxmlformats.org/drawingml/2006/main" name="7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6.xml><?xml version="1.0" encoding="utf-8"?>
<a:theme xmlns:a="http://schemas.openxmlformats.org/drawingml/2006/main" name="2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Azure_Preview">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review" id="{C4C6A2BC-251B-451E-A918-A5349DFA9C2C}" vid="{6E9BFE5C-3BCF-4EA8-9A25-5E21A21671AA}"/>
    </a:ext>
  </a:extLst>
</a:theme>
</file>

<file path=docProps/app.xml><?xml version="1.0" encoding="utf-8"?>
<Properties xmlns="http://schemas.openxmlformats.org/officeDocument/2006/extended-properties" xmlns:vt="http://schemas.openxmlformats.org/officeDocument/2006/docPropsVTypes">
  <Template>Azure_by_MSFT</Template>
  <TotalTime>113</TotalTime>
  <Words>1198</Words>
  <Application>Microsoft Office PowerPoint</Application>
  <PresentationFormat>Widescreen</PresentationFormat>
  <Paragraphs>219</Paragraphs>
  <Slides>25</Slides>
  <Notes>19</Notes>
  <HiddenSlides>0</HiddenSlides>
  <MMClips>0</MMClips>
  <ScaleCrop>false</ScaleCrop>
  <HeadingPairs>
    <vt:vector size="6" baseType="variant">
      <vt:variant>
        <vt:lpstr>Fonts Used</vt:lpstr>
      </vt:variant>
      <vt:variant>
        <vt:i4>12</vt:i4>
      </vt:variant>
      <vt:variant>
        <vt:lpstr>Theme</vt:lpstr>
      </vt:variant>
      <vt:variant>
        <vt:i4>16</vt:i4>
      </vt:variant>
      <vt:variant>
        <vt:lpstr>Slide Titles</vt:lpstr>
      </vt:variant>
      <vt:variant>
        <vt:i4>25</vt:i4>
      </vt:variant>
    </vt:vector>
  </HeadingPairs>
  <TitlesOfParts>
    <vt:vector size="53" baseType="lpstr">
      <vt:lpstr>Arial</vt:lpstr>
      <vt:lpstr>Calibri</vt:lpstr>
      <vt:lpstr>Calibri Light</vt:lpstr>
      <vt:lpstr>Consolas</vt:lpstr>
      <vt:lpstr>Courier New</vt:lpstr>
      <vt:lpstr>等线</vt:lpstr>
      <vt:lpstr>Mangal</vt:lpstr>
      <vt:lpstr>Myriad Pro</vt:lpstr>
      <vt:lpstr>Segoe UI</vt:lpstr>
      <vt:lpstr>Segoe UI Light</vt:lpstr>
      <vt:lpstr>Verdana</vt:lpstr>
      <vt:lpstr>Wingdings</vt:lpstr>
      <vt:lpstr>Azure_by_MSFT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Azure_Preview</vt:lpstr>
      <vt:lpstr>4_5-30610_Microsoft_Ignite_Keynote_Template</vt:lpstr>
      <vt:lpstr>5_5-30610_Microsoft_Ignite_Keynote_Template</vt:lpstr>
      <vt:lpstr>1_SQLintersection</vt:lpstr>
      <vt:lpstr>6_5-30610_Microsoft_Ignite_Keynote_Template</vt:lpstr>
      <vt:lpstr>2_COLOR TEMPLATE</vt:lpstr>
      <vt:lpstr>7_5-30610_Microsoft_Ignite_Keynote_Template</vt:lpstr>
      <vt:lpstr>2_Windows Azure</vt:lpstr>
      <vt:lpstr>Azure Networking</vt:lpstr>
      <vt:lpstr>Agenda</vt:lpstr>
      <vt:lpstr>Virtual Networks</vt:lpstr>
      <vt:lpstr>Azure Virtual Networks</vt:lpstr>
      <vt:lpstr>Virtual Network Scenarios</vt:lpstr>
      <vt:lpstr>Cross-premises Connectivity</vt:lpstr>
      <vt:lpstr>Vnet-to-Vnet Peering</vt:lpstr>
      <vt:lpstr>Co-Existence – Gateway-to-Gateway </vt:lpstr>
      <vt:lpstr>Co-Existence – Gateway-to-Gateway </vt:lpstr>
      <vt:lpstr>Co-Existence – ExpressRoute to ExpressRoute </vt:lpstr>
      <vt:lpstr>Co-Existence – Single ExpressRoute Circuit </vt:lpstr>
      <vt:lpstr>Co-Existence – VNET Peering in Region  </vt:lpstr>
      <vt:lpstr>Co-Existence – VNET Peering </vt:lpstr>
      <vt:lpstr>Co-Existence – VNET Peering </vt:lpstr>
      <vt:lpstr>Demo: Create a Virtual Network</vt:lpstr>
      <vt:lpstr>Network Security </vt:lpstr>
      <vt:lpstr>Virtual Network Security</vt:lpstr>
      <vt:lpstr>Public IP Addresses</vt:lpstr>
      <vt:lpstr>Network Security Groups</vt:lpstr>
      <vt:lpstr>Demo: Create a Network Security Group</vt:lpstr>
      <vt:lpstr>Load Balancing </vt:lpstr>
      <vt:lpstr>Load balancing</vt:lpstr>
      <vt:lpstr>Azure Application Gateway</vt:lpstr>
      <vt:lpstr>Traffic Manager</vt:lpstr>
      <vt:lpstr>Azure Networking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IaaS</dc:title>
  <dc:creator>David Benedic</dc:creator>
  <cp:lastModifiedBy>David Benedic</cp:lastModifiedBy>
  <cp:revision>20</cp:revision>
  <dcterms:created xsi:type="dcterms:W3CDTF">2016-10-15T21:52:39Z</dcterms:created>
  <dcterms:modified xsi:type="dcterms:W3CDTF">2016-10-17T02:51:25Z</dcterms:modified>
</cp:coreProperties>
</file>